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7" r:id="rId4"/>
  </p:sld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0CB572E-FDFC-FE81-CB48-52C96C477F04}" v="6" dt="2025-03-10T15:32:55.30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3314" autoAdjust="0"/>
  </p:normalViewPr>
  <p:slideViewPr>
    <p:cSldViewPr snapToGrid="0">
      <p:cViewPr varScale="1">
        <p:scale>
          <a:sx n="104" d="100"/>
          <a:sy n="104" d="100"/>
        </p:scale>
        <p:origin x="870"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uest User" userId="S::urn:spo:anon#e4036ba9fe0a46c7f28d4119f7fd3ead609f2cb0ab93f964179960aef38c0d4a::" providerId="AD" clId="Web-{183871F3-FC61-D66A-1D74-52DC513EB108}"/>
    <pc:docChg chg="modSld">
      <pc:chgData name="Guest User" userId="S::urn:spo:anon#e4036ba9fe0a46c7f28d4119f7fd3ead609f2cb0ab93f964179960aef38c0d4a::" providerId="AD" clId="Web-{183871F3-FC61-D66A-1D74-52DC513EB108}" dt="2025-03-10T15:52:49.052" v="1" actId="20577"/>
      <pc:docMkLst>
        <pc:docMk/>
      </pc:docMkLst>
      <pc:sldChg chg="modSp">
        <pc:chgData name="Guest User" userId="S::urn:spo:anon#e4036ba9fe0a46c7f28d4119f7fd3ead609f2cb0ab93f964179960aef38c0d4a::" providerId="AD" clId="Web-{183871F3-FC61-D66A-1D74-52DC513EB108}" dt="2025-03-10T15:52:49.052" v="1" actId="20577"/>
        <pc:sldMkLst>
          <pc:docMk/>
          <pc:sldMk cId="2530377124" sldId="264"/>
        </pc:sldMkLst>
        <pc:graphicFrameChg chg="modGraphic">
          <ac:chgData name="Guest User" userId="S::urn:spo:anon#e4036ba9fe0a46c7f28d4119f7fd3ead609f2cb0ab93f964179960aef38c0d4a::" providerId="AD" clId="Web-{183871F3-FC61-D66A-1D74-52DC513EB108}" dt="2025-03-10T15:52:49.052" v="1" actId="20577"/>
          <ac:graphicFrameMkLst>
            <pc:docMk/>
            <pc:sldMk cId="2530377124" sldId="264"/>
            <ac:graphicFrameMk id="24" creationId="{859A2CB2-071F-738D-A932-B3C4B8249E1B}"/>
          </ac:graphicFrameMkLst>
        </pc:graphicFrameChg>
      </pc:sldChg>
    </pc:docChg>
  </pc:docChgLst>
  <pc:docChgLst>
    <pc:chgData name="Bhavesh Kulluru" userId="74fbaf43-3eb8-4818-9649-3635814981bc" providerId="ADAL" clId="{253886B6-B5D4-4DC6-8605-E6608B73B693}"/>
    <pc:docChg chg="delSld">
      <pc:chgData name="Bhavesh Kulluru" userId="74fbaf43-3eb8-4818-9649-3635814981bc" providerId="ADAL" clId="{253886B6-B5D4-4DC6-8605-E6608B73B693}" dt="2025-03-04T18:19:18.169" v="0" actId="47"/>
      <pc:docMkLst>
        <pc:docMk/>
      </pc:docMkLst>
      <pc:sldChg chg="del">
        <pc:chgData name="Bhavesh Kulluru" userId="74fbaf43-3eb8-4818-9649-3635814981bc" providerId="ADAL" clId="{253886B6-B5D4-4DC6-8605-E6608B73B693}" dt="2025-03-04T18:19:18.169" v="0" actId="47"/>
        <pc:sldMkLst>
          <pc:docMk/>
          <pc:sldMk cId="2419856404" sldId="268"/>
        </pc:sldMkLst>
      </pc:sldChg>
    </pc:docChg>
  </pc:docChgLst>
  <pc:docChgLst>
    <pc:chgData name="Guest User" userId="S::urn:spo:anon#e4036ba9fe0a46c7f28d4119f7fd3ead609f2cb0ab93f964179960aef38c0d4a::" providerId="AD" clId="Web-{E0CB572E-FDFC-FE81-CB48-52C96C477F04}"/>
    <pc:docChg chg="modSld">
      <pc:chgData name="Guest User" userId="S::urn:spo:anon#e4036ba9fe0a46c7f28d4119f7fd3ead609f2cb0ab93f964179960aef38c0d4a::" providerId="AD" clId="Web-{E0CB572E-FDFC-FE81-CB48-52C96C477F04}" dt="2025-03-10T15:34:52.226" v="5" actId="1076"/>
      <pc:docMkLst>
        <pc:docMk/>
      </pc:docMkLst>
      <pc:sldChg chg="modSp">
        <pc:chgData name="Guest User" userId="S::urn:spo:anon#e4036ba9fe0a46c7f28d4119f7fd3ead609f2cb0ab93f964179960aef38c0d4a::" providerId="AD" clId="Web-{E0CB572E-FDFC-FE81-CB48-52C96C477F04}" dt="2025-03-10T15:32:53.117" v="4" actId="20577"/>
        <pc:sldMkLst>
          <pc:docMk/>
          <pc:sldMk cId="919692794" sldId="262"/>
        </pc:sldMkLst>
        <pc:spChg chg="mod">
          <ac:chgData name="Guest User" userId="S::urn:spo:anon#e4036ba9fe0a46c7f28d4119f7fd3ead609f2cb0ab93f964179960aef38c0d4a::" providerId="AD" clId="Web-{E0CB572E-FDFC-FE81-CB48-52C96C477F04}" dt="2025-03-10T15:32:53.117" v="4" actId="20577"/>
          <ac:spMkLst>
            <pc:docMk/>
            <pc:sldMk cId="919692794" sldId="262"/>
            <ac:spMk id="2" creationId="{A796AE70-466A-B161-DD1E-FAF814F5D80D}"/>
          </ac:spMkLst>
        </pc:spChg>
      </pc:sldChg>
      <pc:sldChg chg="modSp">
        <pc:chgData name="Guest User" userId="S::urn:spo:anon#e4036ba9fe0a46c7f28d4119f7fd3ead609f2cb0ab93f964179960aef38c0d4a::" providerId="AD" clId="Web-{E0CB572E-FDFC-FE81-CB48-52C96C477F04}" dt="2025-03-10T15:34:52.226" v="5" actId="1076"/>
        <pc:sldMkLst>
          <pc:docMk/>
          <pc:sldMk cId="2530377124" sldId="264"/>
        </pc:sldMkLst>
        <pc:graphicFrameChg chg="mod">
          <ac:chgData name="Guest User" userId="S::urn:spo:anon#e4036ba9fe0a46c7f28d4119f7fd3ead609f2cb0ab93f964179960aef38c0d4a::" providerId="AD" clId="Web-{E0CB572E-FDFC-FE81-CB48-52C96C477F04}" dt="2025-03-10T15:34:52.226" v="5" actId="1076"/>
          <ac:graphicFrameMkLst>
            <pc:docMk/>
            <pc:sldMk cId="2530377124" sldId="264"/>
            <ac:graphicFrameMk id="24" creationId="{859A2CB2-071F-738D-A932-B3C4B8249E1B}"/>
          </ac:graphicFrameMkLst>
        </pc:graphicFrameChg>
      </pc:sldChg>
    </pc:docChg>
  </pc:docChgLst>
</pc:chgInfo>
</file>

<file path=ppt/diagrams/_rels/data1.xml.rels><?xml version="1.0" encoding="UTF-8" standalone="yes"?>
<Relationships xmlns="http://schemas.openxmlformats.org/package/2006/relationships"><Relationship Id="rId8" Type="http://schemas.openxmlformats.org/officeDocument/2006/relationships/image" Target="../media/image15.svg"/><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image" Target="../media/image9.svg"/><Relationship Id="rId1" Type="http://schemas.openxmlformats.org/officeDocument/2006/relationships/image" Target="../media/image8.png"/><Relationship Id="rId6" Type="http://schemas.openxmlformats.org/officeDocument/2006/relationships/image" Target="../media/image13.svg"/><Relationship Id="rId5" Type="http://schemas.openxmlformats.org/officeDocument/2006/relationships/image" Target="../media/image12.png"/><Relationship Id="rId4" Type="http://schemas.openxmlformats.org/officeDocument/2006/relationships/image" Target="../media/image11.svg"/></Relationships>
</file>

<file path=ppt/diagrams/_rels/data3.xml.rels><?xml version="1.0" encoding="UTF-8" standalone="yes"?>
<Relationships xmlns="http://schemas.openxmlformats.org/package/2006/relationships"><Relationship Id="rId8" Type="http://schemas.openxmlformats.org/officeDocument/2006/relationships/image" Target="../media/image21.svg"/><Relationship Id="rId3" Type="http://schemas.openxmlformats.org/officeDocument/2006/relationships/image" Target="../media/image16.png"/><Relationship Id="rId7" Type="http://schemas.openxmlformats.org/officeDocument/2006/relationships/image" Target="../media/image20.png"/><Relationship Id="rId12" Type="http://schemas.openxmlformats.org/officeDocument/2006/relationships/image" Target="../media/image15.svg"/><Relationship Id="rId2" Type="http://schemas.openxmlformats.org/officeDocument/2006/relationships/image" Target="../media/image9.svg"/><Relationship Id="rId1" Type="http://schemas.openxmlformats.org/officeDocument/2006/relationships/image" Target="../media/image8.png"/><Relationship Id="rId6" Type="http://schemas.openxmlformats.org/officeDocument/2006/relationships/image" Target="../media/image19.svg"/><Relationship Id="rId11" Type="http://schemas.openxmlformats.org/officeDocument/2006/relationships/image" Target="../media/image14.png"/><Relationship Id="rId5" Type="http://schemas.openxmlformats.org/officeDocument/2006/relationships/image" Target="../media/image18.png"/><Relationship Id="rId10" Type="http://schemas.openxmlformats.org/officeDocument/2006/relationships/image" Target="../media/image23.svg"/><Relationship Id="rId4" Type="http://schemas.openxmlformats.org/officeDocument/2006/relationships/image" Target="../media/image17.svg"/><Relationship Id="rId9" Type="http://schemas.openxmlformats.org/officeDocument/2006/relationships/image" Target="../media/image22.png"/></Relationships>
</file>

<file path=ppt/diagrams/_rels/drawing1.xml.rels><?xml version="1.0" encoding="UTF-8" standalone="yes"?>
<Relationships xmlns="http://schemas.openxmlformats.org/package/2006/relationships"><Relationship Id="rId8" Type="http://schemas.openxmlformats.org/officeDocument/2006/relationships/image" Target="../media/image15.svg"/><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image" Target="../media/image9.svg"/><Relationship Id="rId1" Type="http://schemas.openxmlformats.org/officeDocument/2006/relationships/image" Target="../media/image8.png"/><Relationship Id="rId6" Type="http://schemas.openxmlformats.org/officeDocument/2006/relationships/image" Target="../media/image13.svg"/><Relationship Id="rId5" Type="http://schemas.openxmlformats.org/officeDocument/2006/relationships/image" Target="../media/image12.png"/><Relationship Id="rId4" Type="http://schemas.openxmlformats.org/officeDocument/2006/relationships/image" Target="../media/image11.svg"/></Relationships>
</file>

<file path=ppt/diagrams/_rels/drawing3.xml.rels><?xml version="1.0" encoding="UTF-8" standalone="yes"?>
<Relationships xmlns="http://schemas.openxmlformats.org/package/2006/relationships"><Relationship Id="rId8" Type="http://schemas.openxmlformats.org/officeDocument/2006/relationships/image" Target="../media/image21.svg"/><Relationship Id="rId3" Type="http://schemas.openxmlformats.org/officeDocument/2006/relationships/image" Target="../media/image16.png"/><Relationship Id="rId7" Type="http://schemas.openxmlformats.org/officeDocument/2006/relationships/image" Target="../media/image20.png"/><Relationship Id="rId12" Type="http://schemas.openxmlformats.org/officeDocument/2006/relationships/image" Target="../media/image15.svg"/><Relationship Id="rId2" Type="http://schemas.openxmlformats.org/officeDocument/2006/relationships/image" Target="../media/image9.svg"/><Relationship Id="rId1" Type="http://schemas.openxmlformats.org/officeDocument/2006/relationships/image" Target="../media/image8.png"/><Relationship Id="rId6" Type="http://schemas.openxmlformats.org/officeDocument/2006/relationships/image" Target="../media/image19.svg"/><Relationship Id="rId11" Type="http://schemas.openxmlformats.org/officeDocument/2006/relationships/image" Target="../media/image14.png"/><Relationship Id="rId5" Type="http://schemas.openxmlformats.org/officeDocument/2006/relationships/image" Target="../media/image18.png"/><Relationship Id="rId10" Type="http://schemas.openxmlformats.org/officeDocument/2006/relationships/image" Target="../media/image23.svg"/><Relationship Id="rId4" Type="http://schemas.openxmlformats.org/officeDocument/2006/relationships/image" Target="../media/image17.svg"/><Relationship Id="rId9" Type="http://schemas.openxmlformats.org/officeDocument/2006/relationships/image" Target="../media/image22.png"/></Relationships>
</file>

<file path=ppt/diagrams/colors1.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icontext_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D336AC5-76AE-4898-BEAE-3BB81207C9F3}"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20DF82B6-6A0B-46E8-8783-79B8C443852A}">
      <dgm:prSet/>
      <dgm:spPr/>
      <dgm:t>
        <a:bodyPr/>
        <a:lstStyle/>
        <a:p>
          <a:pPr>
            <a:lnSpc>
              <a:spcPct val="100000"/>
            </a:lnSpc>
          </a:pPr>
          <a:r>
            <a:rPr lang="en-US" b="1" dirty="0"/>
            <a:t>Strategy 1: Enhance and Diversify Counseling Center Service Lines to Meet Community Needs and Ensure Financial Sustainability</a:t>
          </a:r>
          <a:endParaRPr lang="en-US" dirty="0"/>
        </a:p>
      </dgm:t>
    </dgm:pt>
    <dgm:pt modelId="{C89B5494-008B-4F1F-AA2F-60A7F40AA83A}" type="parTrans" cxnId="{C1B82085-9A12-41DE-8078-C4543CE7D895}">
      <dgm:prSet/>
      <dgm:spPr/>
      <dgm:t>
        <a:bodyPr/>
        <a:lstStyle/>
        <a:p>
          <a:endParaRPr lang="en-US"/>
        </a:p>
      </dgm:t>
    </dgm:pt>
    <dgm:pt modelId="{34BF88B7-89FD-4DCB-A3A7-5291EBA99D9C}" type="sibTrans" cxnId="{C1B82085-9A12-41DE-8078-C4543CE7D895}">
      <dgm:prSet/>
      <dgm:spPr/>
      <dgm:t>
        <a:bodyPr/>
        <a:lstStyle/>
        <a:p>
          <a:endParaRPr lang="en-US"/>
        </a:p>
      </dgm:t>
    </dgm:pt>
    <dgm:pt modelId="{045C39C1-473F-4574-AE05-99974C7EB5B9}">
      <dgm:prSet/>
      <dgm:spPr>
        <a:solidFill>
          <a:schemeClr val="accent6">
            <a:lumMod val="75000"/>
          </a:schemeClr>
        </a:solidFill>
      </dgm:spPr>
      <dgm:t>
        <a:bodyPr/>
        <a:lstStyle/>
        <a:p>
          <a:pPr>
            <a:lnSpc>
              <a:spcPct val="100000"/>
            </a:lnSpc>
          </a:pPr>
          <a:r>
            <a:rPr lang="en-US" b="1" dirty="0"/>
            <a:t>Strategy 2: Strengthen and Expand Counseling and Advocacy Services to Support Sexual Assault Victims and Families</a:t>
          </a:r>
          <a:endParaRPr lang="en-US" dirty="0"/>
        </a:p>
      </dgm:t>
    </dgm:pt>
    <dgm:pt modelId="{C46A7D04-CC93-47CB-A12B-328CB0CFB4E5}" type="parTrans" cxnId="{502D6A29-FF95-4096-812E-692D68DA3E13}">
      <dgm:prSet/>
      <dgm:spPr/>
      <dgm:t>
        <a:bodyPr/>
        <a:lstStyle/>
        <a:p>
          <a:endParaRPr lang="en-US"/>
        </a:p>
      </dgm:t>
    </dgm:pt>
    <dgm:pt modelId="{91EAFE57-E814-4DFA-A83D-37F8FD26BE4C}" type="sibTrans" cxnId="{502D6A29-FF95-4096-812E-692D68DA3E13}">
      <dgm:prSet/>
      <dgm:spPr/>
      <dgm:t>
        <a:bodyPr/>
        <a:lstStyle/>
        <a:p>
          <a:endParaRPr lang="en-US"/>
        </a:p>
      </dgm:t>
    </dgm:pt>
    <dgm:pt modelId="{5D098246-4B80-424B-96CE-901F480835CD}">
      <dgm:prSet/>
      <dgm:spPr>
        <a:solidFill>
          <a:schemeClr val="accent6"/>
        </a:solidFill>
      </dgm:spPr>
      <dgm:t>
        <a:bodyPr/>
        <a:lstStyle/>
        <a:p>
          <a:pPr>
            <a:lnSpc>
              <a:spcPct val="100000"/>
            </a:lnSpc>
          </a:pPr>
          <a:r>
            <a:rPr lang="en-US" b="1" dirty="0"/>
            <a:t>Strategy 3: Streamline Fundraising Efforts and Strengthen Team Collaboration to Increase Revenue</a:t>
          </a:r>
          <a:endParaRPr lang="en-US" dirty="0"/>
        </a:p>
      </dgm:t>
    </dgm:pt>
    <dgm:pt modelId="{23B0397D-7384-4471-A45B-FA9BBD850263}" type="parTrans" cxnId="{7DD1AD11-7734-447B-A821-560509E42275}">
      <dgm:prSet/>
      <dgm:spPr/>
      <dgm:t>
        <a:bodyPr/>
        <a:lstStyle/>
        <a:p>
          <a:endParaRPr lang="en-US"/>
        </a:p>
      </dgm:t>
    </dgm:pt>
    <dgm:pt modelId="{69F0E4E0-B6F6-4531-B196-139A92D3C610}" type="sibTrans" cxnId="{7DD1AD11-7734-447B-A821-560509E42275}">
      <dgm:prSet/>
      <dgm:spPr/>
      <dgm:t>
        <a:bodyPr/>
        <a:lstStyle/>
        <a:p>
          <a:endParaRPr lang="en-US"/>
        </a:p>
      </dgm:t>
    </dgm:pt>
    <dgm:pt modelId="{75CED233-49EF-4AD7-AF57-2798A9C750D7}">
      <dgm:prSet/>
      <dgm:spPr>
        <a:solidFill>
          <a:schemeClr val="accent6">
            <a:lumMod val="60000"/>
            <a:lumOff val="40000"/>
          </a:schemeClr>
        </a:solidFill>
      </dgm:spPr>
      <dgm:t>
        <a:bodyPr/>
        <a:lstStyle/>
        <a:p>
          <a:pPr>
            <a:lnSpc>
              <a:spcPct val="100000"/>
            </a:lnSpc>
          </a:pPr>
          <a:r>
            <a:rPr lang="en-US" b="1" dirty="0"/>
            <a:t>Strategy 4: Ensure Access to Mental Health Services for All, Regardless of Financial Position</a:t>
          </a:r>
          <a:endParaRPr lang="en-US" dirty="0"/>
        </a:p>
      </dgm:t>
    </dgm:pt>
    <dgm:pt modelId="{C8C90193-D42D-4F6B-80DA-64FAAE0652A7}" type="parTrans" cxnId="{FAFCDD8A-83DA-4063-B6DD-33AFED9557EA}">
      <dgm:prSet/>
      <dgm:spPr/>
      <dgm:t>
        <a:bodyPr/>
        <a:lstStyle/>
        <a:p>
          <a:endParaRPr lang="en-US"/>
        </a:p>
      </dgm:t>
    </dgm:pt>
    <dgm:pt modelId="{75DE68C2-A53E-4ED1-86E0-D698783D72CC}" type="sibTrans" cxnId="{FAFCDD8A-83DA-4063-B6DD-33AFED9557EA}">
      <dgm:prSet/>
      <dgm:spPr/>
      <dgm:t>
        <a:bodyPr/>
        <a:lstStyle/>
        <a:p>
          <a:endParaRPr lang="en-US"/>
        </a:p>
      </dgm:t>
    </dgm:pt>
    <dgm:pt modelId="{429EC694-63E1-496B-B2A0-45D28F8652C9}" type="pres">
      <dgm:prSet presAssocID="{BD336AC5-76AE-4898-BEAE-3BB81207C9F3}" presName="root" presStyleCnt="0">
        <dgm:presLayoutVars>
          <dgm:dir/>
          <dgm:resizeHandles val="exact"/>
        </dgm:presLayoutVars>
      </dgm:prSet>
      <dgm:spPr/>
    </dgm:pt>
    <dgm:pt modelId="{E197CECA-2919-426F-B585-5D1BE15079F1}" type="pres">
      <dgm:prSet presAssocID="{20DF82B6-6A0B-46E8-8783-79B8C443852A}" presName="compNode" presStyleCnt="0"/>
      <dgm:spPr/>
    </dgm:pt>
    <dgm:pt modelId="{028B4001-A4DE-4EB5-9501-E5D444A194D5}" type="pres">
      <dgm:prSet presAssocID="{20DF82B6-6A0B-46E8-8783-79B8C443852A}" presName="bgRect" presStyleLbl="bgShp" presStyleIdx="0" presStyleCnt="4" custLinFactNeighborY="-7344"/>
      <dgm:spPr>
        <a:solidFill>
          <a:srgbClr val="7030A0"/>
        </a:solidFill>
      </dgm:spPr>
    </dgm:pt>
    <dgm:pt modelId="{42F13241-0A76-4F2D-B331-CB0F388D8712}" type="pres">
      <dgm:prSet presAssocID="{20DF82B6-6A0B-46E8-8783-79B8C443852A}"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Handshake"/>
        </a:ext>
      </dgm:extLst>
    </dgm:pt>
    <dgm:pt modelId="{FE2DE1E9-E778-47E2-A37A-0D980B63D415}" type="pres">
      <dgm:prSet presAssocID="{20DF82B6-6A0B-46E8-8783-79B8C443852A}" presName="spaceRect" presStyleCnt="0"/>
      <dgm:spPr/>
    </dgm:pt>
    <dgm:pt modelId="{218ACDFD-68AA-4B2B-88C8-50BCA4D33C75}" type="pres">
      <dgm:prSet presAssocID="{20DF82B6-6A0B-46E8-8783-79B8C443852A}" presName="parTx" presStyleLbl="revTx" presStyleIdx="0" presStyleCnt="4">
        <dgm:presLayoutVars>
          <dgm:chMax val="0"/>
          <dgm:chPref val="0"/>
        </dgm:presLayoutVars>
      </dgm:prSet>
      <dgm:spPr/>
    </dgm:pt>
    <dgm:pt modelId="{A55D133A-8870-482D-B896-5BD483C6816A}" type="pres">
      <dgm:prSet presAssocID="{34BF88B7-89FD-4DCB-A3A7-5291EBA99D9C}" presName="sibTrans" presStyleCnt="0"/>
      <dgm:spPr/>
    </dgm:pt>
    <dgm:pt modelId="{6CBD4CD4-4A6C-4C35-8904-30A835354388}" type="pres">
      <dgm:prSet presAssocID="{045C39C1-473F-4574-AE05-99974C7EB5B9}" presName="compNode" presStyleCnt="0"/>
      <dgm:spPr/>
    </dgm:pt>
    <dgm:pt modelId="{838C5059-1B40-4E84-87AA-113FE6B738E4}" type="pres">
      <dgm:prSet presAssocID="{045C39C1-473F-4574-AE05-99974C7EB5B9}" presName="bgRect" presStyleLbl="bgShp" presStyleIdx="1" presStyleCnt="4"/>
      <dgm:spPr>
        <a:solidFill>
          <a:schemeClr val="accent6">
            <a:lumMod val="75000"/>
          </a:schemeClr>
        </a:solidFill>
      </dgm:spPr>
    </dgm:pt>
    <dgm:pt modelId="{E7DC22FD-0AE4-46AB-97DF-4CEC97EE1BD4}" type="pres">
      <dgm:prSet presAssocID="{045C39C1-473F-4574-AE05-99974C7EB5B9}"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Group"/>
        </a:ext>
      </dgm:extLst>
    </dgm:pt>
    <dgm:pt modelId="{6363B939-D064-4B02-8C95-8EC087BB9123}" type="pres">
      <dgm:prSet presAssocID="{045C39C1-473F-4574-AE05-99974C7EB5B9}" presName="spaceRect" presStyleCnt="0"/>
      <dgm:spPr/>
    </dgm:pt>
    <dgm:pt modelId="{83892B27-AB36-4ADB-B8ED-38D962B44411}" type="pres">
      <dgm:prSet presAssocID="{045C39C1-473F-4574-AE05-99974C7EB5B9}" presName="parTx" presStyleLbl="revTx" presStyleIdx="1" presStyleCnt="4">
        <dgm:presLayoutVars>
          <dgm:chMax val="0"/>
          <dgm:chPref val="0"/>
        </dgm:presLayoutVars>
      </dgm:prSet>
      <dgm:spPr/>
    </dgm:pt>
    <dgm:pt modelId="{D3145602-0EC5-4F80-8090-8B3686B248A0}" type="pres">
      <dgm:prSet presAssocID="{91EAFE57-E814-4DFA-A83D-37F8FD26BE4C}" presName="sibTrans" presStyleCnt="0"/>
      <dgm:spPr/>
    </dgm:pt>
    <dgm:pt modelId="{37F76D29-F323-4F14-8176-A91E136B5C35}" type="pres">
      <dgm:prSet presAssocID="{5D098246-4B80-424B-96CE-901F480835CD}" presName="compNode" presStyleCnt="0"/>
      <dgm:spPr/>
    </dgm:pt>
    <dgm:pt modelId="{F1EAB5A7-BAE7-41C6-8242-FA770C85F87A}" type="pres">
      <dgm:prSet presAssocID="{5D098246-4B80-424B-96CE-901F480835CD}" presName="bgRect" presStyleLbl="bgShp" presStyleIdx="2" presStyleCnt="4"/>
      <dgm:spPr>
        <a:solidFill>
          <a:schemeClr val="accent6"/>
        </a:solidFill>
      </dgm:spPr>
    </dgm:pt>
    <dgm:pt modelId="{2FF4288F-BE33-4826-A7BA-C8589896AD72}" type="pres">
      <dgm:prSet presAssocID="{5D098246-4B80-424B-96CE-901F480835CD}"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Upward trend"/>
        </a:ext>
      </dgm:extLst>
    </dgm:pt>
    <dgm:pt modelId="{C5D8C59D-182A-469B-AE64-CE5476C61973}" type="pres">
      <dgm:prSet presAssocID="{5D098246-4B80-424B-96CE-901F480835CD}" presName="spaceRect" presStyleCnt="0"/>
      <dgm:spPr/>
    </dgm:pt>
    <dgm:pt modelId="{68D643E6-99C7-4747-909A-D1B0FD82BB5E}" type="pres">
      <dgm:prSet presAssocID="{5D098246-4B80-424B-96CE-901F480835CD}" presName="parTx" presStyleLbl="revTx" presStyleIdx="2" presStyleCnt="4">
        <dgm:presLayoutVars>
          <dgm:chMax val="0"/>
          <dgm:chPref val="0"/>
        </dgm:presLayoutVars>
      </dgm:prSet>
      <dgm:spPr/>
    </dgm:pt>
    <dgm:pt modelId="{D7294685-A0B3-4B46-9BDB-25D3E1D06D0A}" type="pres">
      <dgm:prSet presAssocID="{69F0E4E0-B6F6-4531-B196-139A92D3C610}" presName="sibTrans" presStyleCnt="0"/>
      <dgm:spPr/>
    </dgm:pt>
    <dgm:pt modelId="{1C356352-B583-4F16-8E42-0EC5228338F9}" type="pres">
      <dgm:prSet presAssocID="{75CED233-49EF-4AD7-AF57-2798A9C750D7}" presName="compNode" presStyleCnt="0"/>
      <dgm:spPr/>
    </dgm:pt>
    <dgm:pt modelId="{72B8A930-7EF5-4E55-ACCB-0BD2806E6C37}" type="pres">
      <dgm:prSet presAssocID="{75CED233-49EF-4AD7-AF57-2798A9C750D7}" presName="bgRect" presStyleLbl="bgShp" presStyleIdx="3" presStyleCnt="4" custLinFactNeighborX="-1043" custLinFactNeighborY="1855"/>
      <dgm:spPr>
        <a:solidFill>
          <a:schemeClr val="accent6">
            <a:lumMod val="60000"/>
            <a:lumOff val="40000"/>
          </a:schemeClr>
        </a:solidFill>
      </dgm:spPr>
    </dgm:pt>
    <dgm:pt modelId="{629FF456-F173-43FF-BE59-5ECB0AF868BF}" type="pres">
      <dgm:prSet presAssocID="{75CED233-49EF-4AD7-AF57-2798A9C750D7}"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Money"/>
        </a:ext>
      </dgm:extLst>
    </dgm:pt>
    <dgm:pt modelId="{2CFD324C-0FDD-4C8F-971D-7D7257F0E976}" type="pres">
      <dgm:prSet presAssocID="{75CED233-49EF-4AD7-AF57-2798A9C750D7}" presName="spaceRect" presStyleCnt="0"/>
      <dgm:spPr/>
    </dgm:pt>
    <dgm:pt modelId="{64580310-E091-4943-A378-4FD55ECCD973}" type="pres">
      <dgm:prSet presAssocID="{75CED233-49EF-4AD7-AF57-2798A9C750D7}" presName="parTx" presStyleLbl="revTx" presStyleIdx="3" presStyleCnt="4">
        <dgm:presLayoutVars>
          <dgm:chMax val="0"/>
          <dgm:chPref val="0"/>
        </dgm:presLayoutVars>
      </dgm:prSet>
      <dgm:spPr/>
    </dgm:pt>
  </dgm:ptLst>
  <dgm:cxnLst>
    <dgm:cxn modelId="{7DD1AD11-7734-447B-A821-560509E42275}" srcId="{BD336AC5-76AE-4898-BEAE-3BB81207C9F3}" destId="{5D098246-4B80-424B-96CE-901F480835CD}" srcOrd="2" destOrd="0" parTransId="{23B0397D-7384-4471-A45B-FA9BBD850263}" sibTransId="{69F0E4E0-B6F6-4531-B196-139A92D3C610}"/>
    <dgm:cxn modelId="{502D6A29-FF95-4096-812E-692D68DA3E13}" srcId="{BD336AC5-76AE-4898-BEAE-3BB81207C9F3}" destId="{045C39C1-473F-4574-AE05-99974C7EB5B9}" srcOrd="1" destOrd="0" parTransId="{C46A7D04-CC93-47CB-A12B-328CB0CFB4E5}" sibTransId="{91EAFE57-E814-4DFA-A83D-37F8FD26BE4C}"/>
    <dgm:cxn modelId="{DA932E80-102C-46D8-83A5-3E11530C02C4}" type="presOf" srcId="{20DF82B6-6A0B-46E8-8783-79B8C443852A}" destId="{218ACDFD-68AA-4B2B-88C8-50BCA4D33C75}" srcOrd="0" destOrd="0" presId="urn:microsoft.com/office/officeart/2018/2/layout/IconVerticalSolidList"/>
    <dgm:cxn modelId="{C1B82085-9A12-41DE-8078-C4543CE7D895}" srcId="{BD336AC5-76AE-4898-BEAE-3BB81207C9F3}" destId="{20DF82B6-6A0B-46E8-8783-79B8C443852A}" srcOrd="0" destOrd="0" parTransId="{C89B5494-008B-4F1F-AA2F-60A7F40AA83A}" sibTransId="{34BF88B7-89FD-4DCB-A3A7-5291EBA99D9C}"/>
    <dgm:cxn modelId="{FAFCDD8A-83DA-4063-B6DD-33AFED9557EA}" srcId="{BD336AC5-76AE-4898-BEAE-3BB81207C9F3}" destId="{75CED233-49EF-4AD7-AF57-2798A9C750D7}" srcOrd="3" destOrd="0" parTransId="{C8C90193-D42D-4F6B-80DA-64FAAE0652A7}" sibTransId="{75DE68C2-A53E-4ED1-86E0-D698783D72CC}"/>
    <dgm:cxn modelId="{80D2DA9C-D442-40AB-82E6-1BA1B653200D}" type="presOf" srcId="{BD336AC5-76AE-4898-BEAE-3BB81207C9F3}" destId="{429EC694-63E1-496B-B2A0-45D28F8652C9}" srcOrd="0" destOrd="0" presId="urn:microsoft.com/office/officeart/2018/2/layout/IconVerticalSolidList"/>
    <dgm:cxn modelId="{BA4EA4B0-CE35-4DED-AC13-F5ECAAD0654B}" type="presOf" srcId="{045C39C1-473F-4574-AE05-99974C7EB5B9}" destId="{83892B27-AB36-4ADB-B8ED-38D962B44411}" srcOrd="0" destOrd="0" presId="urn:microsoft.com/office/officeart/2018/2/layout/IconVerticalSolidList"/>
    <dgm:cxn modelId="{1B4D0AB1-F325-4F77-8A9B-9F110478B4BE}" type="presOf" srcId="{5D098246-4B80-424B-96CE-901F480835CD}" destId="{68D643E6-99C7-4747-909A-D1B0FD82BB5E}" srcOrd="0" destOrd="0" presId="urn:microsoft.com/office/officeart/2018/2/layout/IconVerticalSolidList"/>
    <dgm:cxn modelId="{E84764B1-F5A6-4714-A98A-C0A764B0B255}" type="presOf" srcId="{75CED233-49EF-4AD7-AF57-2798A9C750D7}" destId="{64580310-E091-4943-A378-4FD55ECCD973}" srcOrd="0" destOrd="0" presId="urn:microsoft.com/office/officeart/2018/2/layout/IconVerticalSolidList"/>
    <dgm:cxn modelId="{3AA453FA-722D-4AB8-8916-D38C1264912F}" type="presParOf" srcId="{429EC694-63E1-496B-B2A0-45D28F8652C9}" destId="{E197CECA-2919-426F-B585-5D1BE15079F1}" srcOrd="0" destOrd="0" presId="urn:microsoft.com/office/officeart/2018/2/layout/IconVerticalSolidList"/>
    <dgm:cxn modelId="{8CDA4C1B-EAA2-4C82-BF15-A5CC8AB89BC9}" type="presParOf" srcId="{E197CECA-2919-426F-B585-5D1BE15079F1}" destId="{028B4001-A4DE-4EB5-9501-E5D444A194D5}" srcOrd="0" destOrd="0" presId="urn:microsoft.com/office/officeart/2018/2/layout/IconVerticalSolidList"/>
    <dgm:cxn modelId="{56580D7A-E9C3-4096-82BC-BCEB30FD2351}" type="presParOf" srcId="{E197CECA-2919-426F-B585-5D1BE15079F1}" destId="{42F13241-0A76-4F2D-B331-CB0F388D8712}" srcOrd="1" destOrd="0" presId="urn:microsoft.com/office/officeart/2018/2/layout/IconVerticalSolidList"/>
    <dgm:cxn modelId="{004F5659-12C7-41C3-8CAA-19D5002DFC5C}" type="presParOf" srcId="{E197CECA-2919-426F-B585-5D1BE15079F1}" destId="{FE2DE1E9-E778-47E2-A37A-0D980B63D415}" srcOrd="2" destOrd="0" presId="urn:microsoft.com/office/officeart/2018/2/layout/IconVerticalSolidList"/>
    <dgm:cxn modelId="{E770CCD1-F9CE-4A70-96D8-155D1AB9C4A9}" type="presParOf" srcId="{E197CECA-2919-426F-B585-5D1BE15079F1}" destId="{218ACDFD-68AA-4B2B-88C8-50BCA4D33C75}" srcOrd="3" destOrd="0" presId="urn:microsoft.com/office/officeart/2018/2/layout/IconVerticalSolidList"/>
    <dgm:cxn modelId="{E950B45C-B0F3-4A16-9EE4-A8E83AF90DCB}" type="presParOf" srcId="{429EC694-63E1-496B-B2A0-45D28F8652C9}" destId="{A55D133A-8870-482D-B896-5BD483C6816A}" srcOrd="1" destOrd="0" presId="urn:microsoft.com/office/officeart/2018/2/layout/IconVerticalSolidList"/>
    <dgm:cxn modelId="{F5950D8A-A367-4B8E-973D-FCDD95732D30}" type="presParOf" srcId="{429EC694-63E1-496B-B2A0-45D28F8652C9}" destId="{6CBD4CD4-4A6C-4C35-8904-30A835354388}" srcOrd="2" destOrd="0" presId="urn:microsoft.com/office/officeart/2018/2/layout/IconVerticalSolidList"/>
    <dgm:cxn modelId="{7FADA562-1897-4F06-B9C2-02CA81115723}" type="presParOf" srcId="{6CBD4CD4-4A6C-4C35-8904-30A835354388}" destId="{838C5059-1B40-4E84-87AA-113FE6B738E4}" srcOrd="0" destOrd="0" presId="urn:microsoft.com/office/officeart/2018/2/layout/IconVerticalSolidList"/>
    <dgm:cxn modelId="{4FFC3F79-6F36-463F-80C1-E6EB716077B8}" type="presParOf" srcId="{6CBD4CD4-4A6C-4C35-8904-30A835354388}" destId="{E7DC22FD-0AE4-46AB-97DF-4CEC97EE1BD4}" srcOrd="1" destOrd="0" presId="urn:microsoft.com/office/officeart/2018/2/layout/IconVerticalSolidList"/>
    <dgm:cxn modelId="{BCBBA0B0-D780-4D87-983A-8764AECB2228}" type="presParOf" srcId="{6CBD4CD4-4A6C-4C35-8904-30A835354388}" destId="{6363B939-D064-4B02-8C95-8EC087BB9123}" srcOrd="2" destOrd="0" presId="urn:microsoft.com/office/officeart/2018/2/layout/IconVerticalSolidList"/>
    <dgm:cxn modelId="{7C5435D5-6417-42B9-BC17-788A6C78F077}" type="presParOf" srcId="{6CBD4CD4-4A6C-4C35-8904-30A835354388}" destId="{83892B27-AB36-4ADB-B8ED-38D962B44411}" srcOrd="3" destOrd="0" presId="urn:microsoft.com/office/officeart/2018/2/layout/IconVerticalSolidList"/>
    <dgm:cxn modelId="{8E122E48-0193-4695-BF29-57BF092AF6CB}" type="presParOf" srcId="{429EC694-63E1-496B-B2A0-45D28F8652C9}" destId="{D3145602-0EC5-4F80-8090-8B3686B248A0}" srcOrd="3" destOrd="0" presId="urn:microsoft.com/office/officeart/2018/2/layout/IconVerticalSolidList"/>
    <dgm:cxn modelId="{8F839695-A3A5-4B8E-8167-AD13EC41335F}" type="presParOf" srcId="{429EC694-63E1-496B-B2A0-45D28F8652C9}" destId="{37F76D29-F323-4F14-8176-A91E136B5C35}" srcOrd="4" destOrd="0" presId="urn:microsoft.com/office/officeart/2018/2/layout/IconVerticalSolidList"/>
    <dgm:cxn modelId="{826C240F-44E9-43D9-941D-BF2D0A62F4E8}" type="presParOf" srcId="{37F76D29-F323-4F14-8176-A91E136B5C35}" destId="{F1EAB5A7-BAE7-41C6-8242-FA770C85F87A}" srcOrd="0" destOrd="0" presId="urn:microsoft.com/office/officeart/2018/2/layout/IconVerticalSolidList"/>
    <dgm:cxn modelId="{EE6F6767-6926-4396-A337-896CFB08AC7A}" type="presParOf" srcId="{37F76D29-F323-4F14-8176-A91E136B5C35}" destId="{2FF4288F-BE33-4826-A7BA-C8589896AD72}" srcOrd="1" destOrd="0" presId="urn:microsoft.com/office/officeart/2018/2/layout/IconVerticalSolidList"/>
    <dgm:cxn modelId="{5A717671-87EB-4A6E-8D99-37BB2BE4F7BA}" type="presParOf" srcId="{37F76D29-F323-4F14-8176-A91E136B5C35}" destId="{C5D8C59D-182A-469B-AE64-CE5476C61973}" srcOrd="2" destOrd="0" presId="urn:microsoft.com/office/officeart/2018/2/layout/IconVerticalSolidList"/>
    <dgm:cxn modelId="{AEDC4463-0F69-4CAC-BA98-2186D5550BA2}" type="presParOf" srcId="{37F76D29-F323-4F14-8176-A91E136B5C35}" destId="{68D643E6-99C7-4747-909A-D1B0FD82BB5E}" srcOrd="3" destOrd="0" presId="urn:microsoft.com/office/officeart/2018/2/layout/IconVerticalSolidList"/>
    <dgm:cxn modelId="{6EB778BC-0480-4BD0-B4AF-F4CA6E94845E}" type="presParOf" srcId="{429EC694-63E1-496B-B2A0-45D28F8652C9}" destId="{D7294685-A0B3-4B46-9BDB-25D3E1D06D0A}" srcOrd="5" destOrd="0" presId="urn:microsoft.com/office/officeart/2018/2/layout/IconVerticalSolidList"/>
    <dgm:cxn modelId="{E61DCC51-3B5B-4992-981F-9CFBB3611B62}" type="presParOf" srcId="{429EC694-63E1-496B-B2A0-45D28F8652C9}" destId="{1C356352-B583-4F16-8E42-0EC5228338F9}" srcOrd="6" destOrd="0" presId="urn:microsoft.com/office/officeart/2018/2/layout/IconVerticalSolidList"/>
    <dgm:cxn modelId="{A121097F-CC59-4BF8-96D4-BD933498DACD}" type="presParOf" srcId="{1C356352-B583-4F16-8E42-0EC5228338F9}" destId="{72B8A930-7EF5-4E55-ACCB-0BD2806E6C37}" srcOrd="0" destOrd="0" presId="urn:microsoft.com/office/officeart/2018/2/layout/IconVerticalSolidList"/>
    <dgm:cxn modelId="{CF84294B-2DB1-41D6-B34C-FFD3886859EA}" type="presParOf" srcId="{1C356352-B583-4F16-8E42-0EC5228338F9}" destId="{629FF456-F173-43FF-BE59-5ECB0AF868BF}" srcOrd="1" destOrd="0" presId="urn:microsoft.com/office/officeart/2018/2/layout/IconVerticalSolidList"/>
    <dgm:cxn modelId="{703C58C1-7A68-41C2-91BF-229DB96F3036}" type="presParOf" srcId="{1C356352-B583-4F16-8E42-0EC5228338F9}" destId="{2CFD324C-0FDD-4C8F-971D-7D7257F0E976}" srcOrd="2" destOrd="0" presId="urn:microsoft.com/office/officeart/2018/2/layout/IconVerticalSolidList"/>
    <dgm:cxn modelId="{A26771E0-5810-431F-A2D6-53C9B74528C0}" type="presParOf" srcId="{1C356352-B583-4F16-8E42-0EC5228338F9}" destId="{64580310-E091-4943-A378-4FD55ECCD973}"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B91EFD2-1F95-4CEA-B595-A97192AFC7D1}" type="doc">
      <dgm:prSet loTypeId="urn:microsoft.com/office/officeart/2005/8/layout/vList2" loCatId="list" qsTypeId="urn:microsoft.com/office/officeart/2005/8/quickstyle/simple1" qsCatId="simple" csTypeId="urn:microsoft.com/office/officeart/2005/8/colors/accent3_2" csCatId="accent3" phldr="1"/>
      <dgm:spPr/>
      <dgm:t>
        <a:bodyPr/>
        <a:lstStyle/>
        <a:p>
          <a:endParaRPr lang="en-US"/>
        </a:p>
      </dgm:t>
    </dgm:pt>
    <dgm:pt modelId="{17DFF4C4-A476-45AB-9062-C0A2DB6CFC63}">
      <dgm:prSet/>
      <dgm:spPr>
        <a:solidFill>
          <a:schemeClr val="accent6">
            <a:lumMod val="75000"/>
          </a:schemeClr>
        </a:solidFill>
      </dgm:spPr>
      <dgm:t>
        <a:bodyPr/>
        <a:lstStyle/>
        <a:p>
          <a:r>
            <a:rPr lang="en-US" b="1" dirty="0"/>
            <a:t>Goal #1: Develop New Revenue-Generating Service Lines and Partnerships</a:t>
          </a:r>
          <a:endParaRPr lang="en-US" dirty="0"/>
        </a:p>
      </dgm:t>
    </dgm:pt>
    <dgm:pt modelId="{6B74053D-2147-4755-B78B-485A995ABFC3}" type="parTrans" cxnId="{CB104D15-7B8C-4577-853C-0837A835C781}">
      <dgm:prSet/>
      <dgm:spPr/>
      <dgm:t>
        <a:bodyPr/>
        <a:lstStyle/>
        <a:p>
          <a:endParaRPr lang="en-US"/>
        </a:p>
      </dgm:t>
    </dgm:pt>
    <dgm:pt modelId="{FED40874-42EB-4D47-A431-7F157E807A76}" type="sibTrans" cxnId="{CB104D15-7B8C-4577-853C-0837A835C781}">
      <dgm:prSet/>
      <dgm:spPr/>
      <dgm:t>
        <a:bodyPr/>
        <a:lstStyle/>
        <a:p>
          <a:endParaRPr lang="en-US"/>
        </a:p>
      </dgm:t>
    </dgm:pt>
    <dgm:pt modelId="{510F4A9E-C95F-4035-93ED-D7995B842173}">
      <dgm:prSet/>
      <dgm:spPr>
        <a:solidFill>
          <a:schemeClr val="accent6">
            <a:lumMod val="75000"/>
          </a:schemeClr>
        </a:solidFill>
      </dgm:spPr>
      <dgm:t>
        <a:bodyPr/>
        <a:lstStyle/>
        <a:p>
          <a:r>
            <a:rPr lang="en-US" b="1" dirty="0"/>
            <a:t>Expand specialized therapy services and psychiatric service capacity</a:t>
          </a:r>
          <a:endParaRPr lang="en-US" dirty="0"/>
        </a:p>
      </dgm:t>
    </dgm:pt>
    <dgm:pt modelId="{1306478F-5A3A-4C65-8B55-B5ECA48E53B4}" type="parTrans" cxnId="{A012B4F1-EF2E-4401-B710-DE99E5B30E99}">
      <dgm:prSet/>
      <dgm:spPr/>
      <dgm:t>
        <a:bodyPr/>
        <a:lstStyle/>
        <a:p>
          <a:endParaRPr lang="en-US"/>
        </a:p>
      </dgm:t>
    </dgm:pt>
    <dgm:pt modelId="{AE421D8B-9E44-4772-AA09-7EB496C03A26}" type="sibTrans" cxnId="{A012B4F1-EF2E-4401-B710-DE99E5B30E99}">
      <dgm:prSet/>
      <dgm:spPr/>
      <dgm:t>
        <a:bodyPr/>
        <a:lstStyle/>
        <a:p>
          <a:endParaRPr lang="en-US"/>
        </a:p>
      </dgm:t>
    </dgm:pt>
    <dgm:pt modelId="{5726FD81-061B-4E53-BB15-BC429F8E138A}">
      <dgm:prSet/>
      <dgm:spPr/>
      <dgm:t>
        <a:bodyPr/>
        <a:lstStyle/>
        <a:p>
          <a:r>
            <a:rPr lang="en-US" b="0"/>
            <a:t>Promote EFT and EMDR therapies, highlighting qualified therapists.</a:t>
          </a:r>
        </a:p>
      </dgm:t>
    </dgm:pt>
    <dgm:pt modelId="{91E39EB5-0670-4FA8-AFCD-A4EE087D5706}" type="parTrans" cxnId="{A39DC4B1-3610-4761-BB49-FC0D1A0D671C}">
      <dgm:prSet/>
      <dgm:spPr/>
      <dgm:t>
        <a:bodyPr/>
        <a:lstStyle/>
        <a:p>
          <a:endParaRPr lang="en-US"/>
        </a:p>
      </dgm:t>
    </dgm:pt>
    <dgm:pt modelId="{DD457FAD-419C-4FD1-B2DF-518A61A48B59}" type="sibTrans" cxnId="{A39DC4B1-3610-4761-BB49-FC0D1A0D671C}">
      <dgm:prSet/>
      <dgm:spPr/>
      <dgm:t>
        <a:bodyPr/>
        <a:lstStyle/>
        <a:p>
          <a:endParaRPr lang="en-US"/>
        </a:p>
      </dgm:t>
    </dgm:pt>
    <dgm:pt modelId="{DBCCD7B0-0F52-4CFF-B9DE-9D5DBB685935}">
      <dgm:prSet/>
      <dgm:spPr/>
      <dgm:t>
        <a:bodyPr/>
        <a:lstStyle/>
        <a:p>
          <a:r>
            <a:rPr lang="en-US" b="0"/>
            <a:t>Establish a strong reputation and become a preferred referral partner for Reunification Therapy.</a:t>
          </a:r>
        </a:p>
      </dgm:t>
    </dgm:pt>
    <dgm:pt modelId="{AEAC7983-1697-4091-A71F-41CE95D25430}" type="parTrans" cxnId="{007800C3-72D9-429E-BD7C-775CC2C45859}">
      <dgm:prSet/>
      <dgm:spPr/>
      <dgm:t>
        <a:bodyPr/>
        <a:lstStyle/>
        <a:p>
          <a:endParaRPr lang="en-US"/>
        </a:p>
      </dgm:t>
    </dgm:pt>
    <dgm:pt modelId="{7CD7C949-BC76-4F18-AEE5-090D2D308B7B}" type="sibTrans" cxnId="{007800C3-72D9-429E-BD7C-775CC2C45859}">
      <dgm:prSet/>
      <dgm:spPr/>
      <dgm:t>
        <a:bodyPr/>
        <a:lstStyle/>
        <a:p>
          <a:endParaRPr lang="en-US"/>
        </a:p>
      </dgm:t>
    </dgm:pt>
    <dgm:pt modelId="{93ECC52F-94A2-4D81-914C-F86935AB0638}">
      <dgm:prSet/>
      <dgm:spPr/>
      <dgm:t>
        <a:bodyPr/>
        <a:lstStyle/>
        <a:p>
          <a:r>
            <a:rPr lang="en-US" b="0"/>
            <a:t>Develop, market, and grow Couples Counseling services.</a:t>
          </a:r>
        </a:p>
      </dgm:t>
    </dgm:pt>
    <dgm:pt modelId="{518F70FC-3914-45DF-BD59-8CE359686FD0}" type="parTrans" cxnId="{23973217-CB12-4AAC-BB41-BF5CAFDE2A83}">
      <dgm:prSet/>
      <dgm:spPr/>
      <dgm:t>
        <a:bodyPr/>
        <a:lstStyle/>
        <a:p>
          <a:endParaRPr lang="en-US"/>
        </a:p>
      </dgm:t>
    </dgm:pt>
    <dgm:pt modelId="{0DE30665-372D-44F6-AB3C-3C1E3FA90920}" type="sibTrans" cxnId="{23973217-CB12-4AAC-BB41-BF5CAFDE2A83}">
      <dgm:prSet/>
      <dgm:spPr/>
      <dgm:t>
        <a:bodyPr/>
        <a:lstStyle/>
        <a:p>
          <a:endParaRPr lang="en-US"/>
        </a:p>
      </dgm:t>
    </dgm:pt>
    <dgm:pt modelId="{F1BAAB33-51CD-4EF0-A6D9-51CD7AF01CAA}">
      <dgm:prSet/>
      <dgm:spPr/>
      <dgm:t>
        <a:bodyPr/>
        <a:lstStyle/>
        <a:p>
          <a:r>
            <a:rPr lang="en-US" b="0"/>
            <a:t>Increase outpatient Substance Abuse counseling utilization.</a:t>
          </a:r>
        </a:p>
      </dgm:t>
    </dgm:pt>
    <dgm:pt modelId="{BDE8B53B-370F-4558-A7D8-4FC35E1E5C9B}" type="parTrans" cxnId="{3188E927-9F00-4ABF-ABA9-59B7159BACD4}">
      <dgm:prSet/>
      <dgm:spPr/>
      <dgm:t>
        <a:bodyPr/>
        <a:lstStyle/>
        <a:p>
          <a:endParaRPr lang="en-US"/>
        </a:p>
      </dgm:t>
    </dgm:pt>
    <dgm:pt modelId="{6EC5D195-221D-4558-87D3-F73976EA5205}" type="sibTrans" cxnId="{3188E927-9F00-4ABF-ABA9-59B7159BACD4}">
      <dgm:prSet/>
      <dgm:spPr/>
      <dgm:t>
        <a:bodyPr/>
        <a:lstStyle/>
        <a:p>
          <a:endParaRPr lang="en-US"/>
        </a:p>
      </dgm:t>
    </dgm:pt>
    <dgm:pt modelId="{3434C174-F889-4409-A5B1-3E3AA1180C2E}">
      <dgm:prSet/>
      <dgm:spPr/>
      <dgm:t>
        <a:bodyPr/>
        <a:lstStyle/>
        <a:p>
          <a:r>
            <a:rPr lang="en-US" b="0"/>
            <a:t>Train and enhance capabilities to provide counseling services for young children (ages 4-7).</a:t>
          </a:r>
        </a:p>
      </dgm:t>
    </dgm:pt>
    <dgm:pt modelId="{1AAB231D-36B2-4966-95D8-1DE80124B7E5}" type="parTrans" cxnId="{3A425689-1B53-4527-A964-B81E8626C2AE}">
      <dgm:prSet/>
      <dgm:spPr/>
      <dgm:t>
        <a:bodyPr/>
        <a:lstStyle/>
        <a:p>
          <a:endParaRPr lang="en-US"/>
        </a:p>
      </dgm:t>
    </dgm:pt>
    <dgm:pt modelId="{937762EF-ADAA-4AD9-8606-D357C3A3A23A}" type="sibTrans" cxnId="{3A425689-1B53-4527-A964-B81E8626C2AE}">
      <dgm:prSet/>
      <dgm:spPr/>
      <dgm:t>
        <a:bodyPr/>
        <a:lstStyle/>
        <a:p>
          <a:endParaRPr lang="en-US"/>
        </a:p>
      </dgm:t>
    </dgm:pt>
    <dgm:pt modelId="{D9D57135-B0F4-4433-86F9-F03498E986C1}">
      <dgm:prSet/>
      <dgm:spPr/>
      <dgm:t>
        <a:bodyPr/>
        <a:lstStyle/>
        <a:p>
          <a:r>
            <a:rPr lang="en-US" b="0" dirty="0"/>
            <a:t>Identify and onboard Nurse Practitioners to address community demand and expand agency client base.</a:t>
          </a:r>
        </a:p>
      </dgm:t>
    </dgm:pt>
    <dgm:pt modelId="{90314A95-8083-4D10-BC90-4D7C5FF8C73D}" type="parTrans" cxnId="{6DFEC1E7-85BD-45B0-B59D-0689400F5C4A}">
      <dgm:prSet/>
      <dgm:spPr/>
      <dgm:t>
        <a:bodyPr/>
        <a:lstStyle/>
        <a:p>
          <a:endParaRPr lang="en-US"/>
        </a:p>
      </dgm:t>
    </dgm:pt>
    <dgm:pt modelId="{B73D3EEF-95AD-4556-B12C-1381FF633E55}" type="sibTrans" cxnId="{6DFEC1E7-85BD-45B0-B59D-0689400F5C4A}">
      <dgm:prSet/>
      <dgm:spPr/>
      <dgm:t>
        <a:bodyPr/>
        <a:lstStyle/>
        <a:p>
          <a:endParaRPr lang="en-US"/>
        </a:p>
      </dgm:t>
    </dgm:pt>
    <dgm:pt modelId="{DF6C2AF7-6B2F-4950-BEAE-81283B37BA59}">
      <dgm:prSet/>
      <dgm:spPr/>
      <dgm:t>
        <a:bodyPr/>
        <a:lstStyle/>
        <a:p>
          <a:r>
            <a:rPr lang="en-US" b="0" dirty="0"/>
            <a:t>Replace outdated phone system to allow more efficient access to our system.</a:t>
          </a:r>
          <a:br>
            <a:rPr lang="en-US" b="0" dirty="0"/>
          </a:br>
          <a:r>
            <a:rPr lang="en-US" b="0" dirty="0"/>
            <a:t>Responsible: CEO, Finance Director, The Counseling Center Director.</a:t>
          </a:r>
          <a:br>
            <a:rPr lang="en-US" b="0" dirty="0"/>
          </a:br>
          <a:r>
            <a:rPr lang="en-US" b="0" dirty="0"/>
            <a:t>Timeline: Quarterly implementation of new services throughout 2025-2026.</a:t>
          </a:r>
        </a:p>
      </dgm:t>
    </dgm:pt>
    <dgm:pt modelId="{E6784911-C4B7-436A-92DA-930C0E68B477}" type="parTrans" cxnId="{4681337C-A011-4B6D-9E38-4CBE4CC3E01C}">
      <dgm:prSet/>
      <dgm:spPr/>
    </dgm:pt>
    <dgm:pt modelId="{BB6DC785-47C1-42D3-84AE-6E7D2173A86C}" type="sibTrans" cxnId="{4681337C-A011-4B6D-9E38-4CBE4CC3E01C}">
      <dgm:prSet/>
      <dgm:spPr/>
    </dgm:pt>
    <dgm:pt modelId="{FF1C733F-3E86-4599-B0F7-DA0DA175A330}" type="pres">
      <dgm:prSet presAssocID="{8B91EFD2-1F95-4CEA-B595-A97192AFC7D1}" presName="linear" presStyleCnt="0">
        <dgm:presLayoutVars>
          <dgm:animLvl val="lvl"/>
          <dgm:resizeHandles val="exact"/>
        </dgm:presLayoutVars>
      </dgm:prSet>
      <dgm:spPr/>
    </dgm:pt>
    <dgm:pt modelId="{00EA80BB-0D3F-4E04-AD0E-9187C6BB989C}" type="pres">
      <dgm:prSet presAssocID="{17DFF4C4-A476-45AB-9062-C0A2DB6CFC63}" presName="parentText" presStyleLbl="node1" presStyleIdx="0" presStyleCnt="2">
        <dgm:presLayoutVars>
          <dgm:chMax val="0"/>
          <dgm:bulletEnabled val="1"/>
        </dgm:presLayoutVars>
      </dgm:prSet>
      <dgm:spPr/>
    </dgm:pt>
    <dgm:pt modelId="{EBDC77B4-B009-4B6B-9CA8-2171E6F7D89D}" type="pres">
      <dgm:prSet presAssocID="{FED40874-42EB-4D47-A431-7F157E807A76}" presName="spacer" presStyleCnt="0"/>
      <dgm:spPr/>
    </dgm:pt>
    <dgm:pt modelId="{ED5C8731-07B5-4194-BF0E-1B04A0F25113}" type="pres">
      <dgm:prSet presAssocID="{510F4A9E-C95F-4035-93ED-D7995B842173}" presName="parentText" presStyleLbl="node1" presStyleIdx="1" presStyleCnt="2">
        <dgm:presLayoutVars>
          <dgm:chMax val="0"/>
          <dgm:bulletEnabled val="1"/>
        </dgm:presLayoutVars>
      </dgm:prSet>
      <dgm:spPr/>
    </dgm:pt>
    <dgm:pt modelId="{2AF47B4F-8173-40E8-916E-8BB925D7C9FB}" type="pres">
      <dgm:prSet presAssocID="{510F4A9E-C95F-4035-93ED-D7995B842173}" presName="childText" presStyleLbl="revTx" presStyleIdx="0" presStyleCnt="1">
        <dgm:presLayoutVars>
          <dgm:bulletEnabled val="1"/>
        </dgm:presLayoutVars>
      </dgm:prSet>
      <dgm:spPr/>
    </dgm:pt>
  </dgm:ptLst>
  <dgm:cxnLst>
    <dgm:cxn modelId="{CB104D15-7B8C-4577-853C-0837A835C781}" srcId="{8B91EFD2-1F95-4CEA-B595-A97192AFC7D1}" destId="{17DFF4C4-A476-45AB-9062-C0A2DB6CFC63}" srcOrd="0" destOrd="0" parTransId="{6B74053D-2147-4755-B78B-485A995ABFC3}" sibTransId="{FED40874-42EB-4D47-A431-7F157E807A76}"/>
    <dgm:cxn modelId="{23973217-CB12-4AAC-BB41-BF5CAFDE2A83}" srcId="{510F4A9E-C95F-4035-93ED-D7995B842173}" destId="{93ECC52F-94A2-4D81-914C-F86935AB0638}" srcOrd="2" destOrd="0" parTransId="{518F70FC-3914-45DF-BD59-8CE359686FD0}" sibTransId="{0DE30665-372D-44F6-AB3C-3C1E3FA90920}"/>
    <dgm:cxn modelId="{296C161D-5DBA-4F43-AD79-17BF9AC63C76}" type="presOf" srcId="{5726FD81-061B-4E53-BB15-BC429F8E138A}" destId="{2AF47B4F-8173-40E8-916E-8BB925D7C9FB}" srcOrd="0" destOrd="0" presId="urn:microsoft.com/office/officeart/2005/8/layout/vList2"/>
    <dgm:cxn modelId="{3237B926-8C81-4A7E-B8A4-94AF379BC26D}" type="presOf" srcId="{3434C174-F889-4409-A5B1-3E3AA1180C2E}" destId="{2AF47B4F-8173-40E8-916E-8BB925D7C9FB}" srcOrd="0" destOrd="4" presId="urn:microsoft.com/office/officeart/2005/8/layout/vList2"/>
    <dgm:cxn modelId="{3188E927-9F00-4ABF-ABA9-59B7159BACD4}" srcId="{510F4A9E-C95F-4035-93ED-D7995B842173}" destId="{F1BAAB33-51CD-4EF0-A6D9-51CD7AF01CAA}" srcOrd="3" destOrd="0" parTransId="{BDE8B53B-370F-4558-A7D8-4FC35E1E5C9B}" sibTransId="{6EC5D195-221D-4558-87D3-F73976EA5205}"/>
    <dgm:cxn modelId="{8CE6FD31-111E-4026-9A3A-EB2FC9DE7A5E}" type="presOf" srcId="{D9D57135-B0F4-4433-86F9-F03498E986C1}" destId="{2AF47B4F-8173-40E8-916E-8BB925D7C9FB}" srcOrd="0" destOrd="5" presId="urn:microsoft.com/office/officeart/2005/8/layout/vList2"/>
    <dgm:cxn modelId="{C1C44B3E-2AEC-4E82-9809-288C0EB7E7EB}" type="presOf" srcId="{DBCCD7B0-0F52-4CFF-B9DE-9D5DBB685935}" destId="{2AF47B4F-8173-40E8-916E-8BB925D7C9FB}" srcOrd="0" destOrd="1" presId="urn:microsoft.com/office/officeart/2005/8/layout/vList2"/>
    <dgm:cxn modelId="{4681337C-A011-4B6D-9E38-4CBE4CC3E01C}" srcId="{510F4A9E-C95F-4035-93ED-D7995B842173}" destId="{DF6C2AF7-6B2F-4950-BEAE-81283B37BA59}" srcOrd="6" destOrd="0" parTransId="{E6784911-C4B7-436A-92DA-930C0E68B477}" sibTransId="{BB6DC785-47C1-42D3-84AE-6E7D2173A86C}"/>
    <dgm:cxn modelId="{3A425689-1B53-4527-A964-B81E8626C2AE}" srcId="{510F4A9E-C95F-4035-93ED-D7995B842173}" destId="{3434C174-F889-4409-A5B1-3E3AA1180C2E}" srcOrd="4" destOrd="0" parTransId="{1AAB231D-36B2-4966-95D8-1DE80124B7E5}" sibTransId="{937762EF-ADAA-4AD9-8606-D357C3A3A23A}"/>
    <dgm:cxn modelId="{FEDC8B9D-3D7C-45BE-BF74-AF9C152DFD31}" type="presOf" srcId="{17DFF4C4-A476-45AB-9062-C0A2DB6CFC63}" destId="{00EA80BB-0D3F-4E04-AD0E-9187C6BB989C}" srcOrd="0" destOrd="0" presId="urn:microsoft.com/office/officeart/2005/8/layout/vList2"/>
    <dgm:cxn modelId="{6B73EBA3-11CC-4B2F-B65A-10775026000C}" type="presOf" srcId="{DF6C2AF7-6B2F-4950-BEAE-81283B37BA59}" destId="{2AF47B4F-8173-40E8-916E-8BB925D7C9FB}" srcOrd="0" destOrd="6" presId="urn:microsoft.com/office/officeart/2005/8/layout/vList2"/>
    <dgm:cxn modelId="{A39DC4B1-3610-4761-BB49-FC0D1A0D671C}" srcId="{510F4A9E-C95F-4035-93ED-D7995B842173}" destId="{5726FD81-061B-4E53-BB15-BC429F8E138A}" srcOrd="0" destOrd="0" parTransId="{91E39EB5-0670-4FA8-AFCD-A4EE087D5706}" sibTransId="{DD457FAD-419C-4FD1-B2DF-518A61A48B59}"/>
    <dgm:cxn modelId="{8C4838B6-164F-4C38-A6FA-2108C4952AEC}" type="presOf" srcId="{F1BAAB33-51CD-4EF0-A6D9-51CD7AF01CAA}" destId="{2AF47B4F-8173-40E8-916E-8BB925D7C9FB}" srcOrd="0" destOrd="3" presId="urn:microsoft.com/office/officeart/2005/8/layout/vList2"/>
    <dgm:cxn modelId="{007800C3-72D9-429E-BD7C-775CC2C45859}" srcId="{510F4A9E-C95F-4035-93ED-D7995B842173}" destId="{DBCCD7B0-0F52-4CFF-B9DE-9D5DBB685935}" srcOrd="1" destOrd="0" parTransId="{AEAC7983-1697-4091-A71F-41CE95D25430}" sibTransId="{7CD7C949-BC76-4F18-AEE5-090D2D308B7B}"/>
    <dgm:cxn modelId="{F451CEC9-7BC8-4B87-8EFE-EFC396177C7E}" type="presOf" srcId="{93ECC52F-94A2-4D81-914C-F86935AB0638}" destId="{2AF47B4F-8173-40E8-916E-8BB925D7C9FB}" srcOrd="0" destOrd="2" presId="urn:microsoft.com/office/officeart/2005/8/layout/vList2"/>
    <dgm:cxn modelId="{6DFEC1E7-85BD-45B0-B59D-0689400F5C4A}" srcId="{510F4A9E-C95F-4035-93ED-D7995B842173}" destId="{D9D57135-B0F4-4433-86F9-F03498E986C1}" srcOrd="5" destOrd="0" parTransId="{90314A95-8083-4D10-BC90-4D7C5FF8C73D}" sibTransId="{B73D3EEF-95AD-4556-B12C-1381FF633E55}"/>
    <dgm:cxn modelId="{A012B4F1-EF2E-4401-B710-DE99E5B30E99}" srcId="{8B91EFD2-1F95-4CEA-B595-A97192AFC7D1}" destId="{510F4A9E-C95F-4035-93ED-D7995B842173}" srcOrd="1" destOrd="0" parTransId="{1306478F-5A3A-4C65-8B55-B5ECA48E53B4}" sibTransId="{AE421D8B-9E44-4772-AA09-7EB496C03A26}"/>
    <dgm:cxn modelId="{DA73D2F9-D5DA-4DB8-AE78-A35AB917BD97}" type="presOf" srcId="{8B91EFD2-1F95-4CEA-B595-A97192AFC7D1}" destId="{FF1C733F-3E86-4599-B0F7-DA0DA175A330}" srcOrd="0" destOrd="0" presId="urn:microsoft.com/office/officeart/2005/8/layout/vList2"/>
    <dgm:cxn modelId="{102718FE-EF7B-46BE-99AD-D342FAE87D93}" type="presOf" srcId="{510F4A9E-C95F-4035-93ED-D7995B842173}" destId="{ED5C8731-07B5-4194-BF0E-1B04A0F25113}" srcOrd="0" destOrd="0" presId="urn:microsoft.com/office/officeart/2005/8/layout/vList2"/>
    <dgm:cxn modelId="{A988054F-047E-4A1C-99BC-B5BF4CF6E039}" type="presParOf" srcId="{FF1C733F-3E86-4599-B0F7-DA0DA175A330}" destId="{00EA80BB-0D3F-4E04-AD0E-9187C6BB989C}" srcOrd="0" destOrd="0" presId="urn:microsoft.com/office/officeart/2005/8/layout/vList2"/>
    <dgm:cxn modelId="{E388DF78-ED04-48B5-AC48-982B9348E1D7}" type="presParOf" srcId="{FF1C733F-3E86-4599-B0F7-DA0DA175A330}" destId="{EBDC77B4-B009-4B6B-9CA8-2171E6F7D89D}" srcOrd="1" destOrd="0" presId="urn:microsoft.com/office/officeart/2005/8/layout/vList2"/>
    <dgm:cxn modelId="{51CEAF81-B9A8-4D77-964C-8E935FED6973}" type="presParOf" srcId="{FF1C733F-3E86-4599-B0F7-DA0DA175A330}" destId="{ED5C8731-07B5-4194-BF0E-1B04A0F25113}" srcOrd="2" destOrd="0" presId="urn:microsoft.com/office/officeart/2005/8/layout/vList2"/>
    <dgm:cxn modelId="{ABE126B6-3D3F-4044-B391-5A2DC0127A1A}" type="presParOf" srcId="{FF1C733F-3E86-4599-B0F7-DA0DA175A330}" destId="{2AF47B4F-8173-40E8-916E-8BB925D7C9FB}"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4C6C982-A068-4588-AF54-2283B985ACF5}" type="doc">
      <dgm:prSet loTypeId="urn:microsoft.com/office/officeart/2018/2/layout/IconVerticalSolidList" loCatId="icon" qsTypeId="urn:microsoft.com/office/officeart/2005/8/quickstyle/simple1" qsCatId="simple" csTypeId="urn:microsoft.com/office/officeart/2018/5/colors/Iconchunking_neutralicontext_colorful5" csCatId="colorful" phldr="1"/>
      <dgm:spPr/>
      <dgm:t>
        <a:bodyPr/>
        <a:lstStyle/>
        <a:p>
          <a:endParaRPr lang="en-US"/>
        </a:p>
      </dgm:t>
    </dgm:pt>
    <dgm:pt modelId="{04F0C5A1-32AE-44EA-AAC3-63B50D6E4296}">
      <dgm:prSet/>
      <dgm:spPr/>
      <dgm:t>
        <a:bodyPr/>
        <a:lstStyle/>
        <a:p>
          <a:r>
            <a:rPr lang="en-US" b="1"/>
            <a:t>Forge partnerships with outside psychiatric providers and referral organizations</a:t>
          </a:r>
          <a:endParaRPr lang="en-US"/>
        </a:p>
      </dgm:t>
    </dgm:pt>
    <dgm:pt modelId="{F796062E-BEDE-41D5-A7AA-3FAE2CE94E84}" type="parTrans" cxnId="{F1E7AED5-8F3D-44A7-8C95-297C9CF46B96}">
      <dgm:prSet/>
      <dgm:spPr/>
      <dgm:t>
        <a:bodyPr/>
        <a:lstStyle/>
        <a:p>
          <a:endParaRPr lang="en-US"/>
        </a:p>
      </dgm:t>
    </dgm:pt>
    <dgm:pt modelId="{D7A856BC-BE41-4EBC-9910-58939DCD8C6F}" type="sibTrans" cxnId="{F1E7AED5-8F3D-44A7-8C95-297C9CF46B96}">
      <dgm:prSet/>
      <dgm:spPr/>
      <dgm:t>
        <a:bodyPr/>
        <a:lstStyle/>
        <a:p>
          <a:endParaRPr lang="en-US"/>
        </a:p>
      </dgm:t>
    </dgm:pt>
    <dgm:pt modelId="{F126F0F9-B6F6-4A77-97C2-89806D9A6BA4}">
      <dgm:prSet/>
      <dgm:spPr/>
      <dgm:t>
        <a:bodyPr/>
        <a:lstStyle/>
        <a:p>
          <a:r>
            <a:rPr lang="en-US"/>
            <a:t>Identify potential collaborators to support service expansion.</a:t>
          </a:r>
          <a:br>
            <a:rPr lang="en-US"/>
          </a:br>
          <a:endParaRPr lang="en-US"/>
        </a:p>
      </dgm:t>
    </dgm:pt>
    <dgm:pt modelId="{48CFF034-1F49-498A-A491-6A8B087C6622}" type="parTrans" cxnId="{E7A904DD-F810-4EB1-B000-5159721F9370}">
      <dgm:prSet/>
      <dgm:spPr/>
      <dgm:t>
        <a:bodyPr/>
        <a:lstStyle/>
        <a:p>
          <a:endParaRPr lang="en-US"/>
        </a:p>
      </dgm:t>
    </dgm:pt>
    <dgm:pt modelId="{3F0DDDE7-F5E3-45E1-ADD1-39A118974385}" type="sibTrans" cxnId="{E7A904DD-F810-4EB1-B000-5159721F9370}">
      <dgm:prSet/>
      <dgm:spPr/>
      <dgm:t>
        <a:bodyPr/>
        <a:lstStyle/>
        <a:p>
          <a:endParaRPr lang="en-US"/>
        </a:p>
      </dgm:t>
    </dgm:pt>
    <dgm:pt modelId="{78DC5487-A6E5-47F1-B5F0-6FEEAB746F61}">
      <dgm:prSet/>
      <dgm:spPr/>
      <dgm:t>
        <a:bodyPr/>
        <a:lstStyle/>
        <a:p>
          <a:r>
            <a:rPr lang="en-US" b="1"/>
            <a:t>Expand EWC contracts and services</a:t>
          </a:r>
          <a:endParaRPr lang="en-US"/>
        </a:p>
      </dgm:t>
    </dgm:pt>
    <dgm:pt modelId="{EE8FE522-E8A9-42B8-98BE-2FB941374ABC}" type="parTrans" cxnId="{536B63DA-4589-45D9-87F7-A21E07A22A12}">
      <dgm:prSet/>
      <dgm:spPr/>
      <dgm:t>
        <a:bodyPr/>
        <a:lstStyle/>
        <a:p>
          <a:endParaRPr lang="en-US"/>
        </a:p>
      </dgm:t>
    </dgm:pt>
    <dgm:pt modelId="{01030E84-D742-471B-8DD7-309307840C1F}" type="sibTrans" cxnId="{536B63DA-4589-45D9-87F7-A21E07A22A12}">
      <dgm:prSet/>
      <dgm:spPr/>
      <dgm:t>
        <a:bodyPr/>
        <a:lstStyle/>
        <a:p>
          <a:endParaRPr lang="en-US"/>
        </a:p>
      </dgm:t>
    </dgm:pt>
    <dgm:pt modelId="{7D219FAD-BCE9-425E-813C-8AD83A6F9534}">
      <dgm:prSet custT="1"/>
      <dgm:spPr/>
      <dgm:t>
        <a:bodyPr/>
        <a:lstStyle/>
        <a:p>
          <a:r>
            <a:rPr lang="en-US" sz="1000" dirty="0"/>
            <a:t>Leverage localized, personal engagement strategies to differentiate offerings and increase client acquisition and retention.</a:t>
          </a:r>
          <a:br>
            <a:rPr lang="en-US" sz="1000" dirty="0"/>
          </a:br>
          <a:r>
            <a:rPr lang="en-US" sz="1000" b="1" dirty="0"/>
            <a:t>Responsible:</a:t>
          </a:r>
          <a:r>
            <a:rPr lang="en-US" sz="1000" dirty="0"/>
            <a:t> The Counseling and EWC Director, Marketing and Fund Development Manager.</a:t>
          </a:r>
          <a:br>
            <a:rPr lang="en-US" sz="1100" dirty="0"/>
          </a:br>
          <a:endParaRPr lang="en-US" sz="1100" dirty="0"/>
        </a:p>
      </dgm:t>
    </dgm:pt>
    <dgm:pt modelId="{0B8C563F-4A58-413A-AD3E-1B1707727CA1}" type="parTrans" cxnId="{5F958134-FC76-4636-A422-A52B66F3C6DF}">
      <dgm:prSet/>
      <dgm:spPr/>
      <dgm:t>
        <a:bodyPr/>
        <a:lstStyle/>
        <a:p>
          <a:endParaRPr lang="en-US"/>
        </a:p>
      </dgm:t>
    </dgm:pt>
    <dgm:pt modelId="{74F5C371-344B-4022-B80F-469E81796085}" type="sibTrans" cxnId="{5F958134-FC76-4636-A422-A52B66F3C6DF}">
      <dgm:prSet/>
      <dgm:spPr/>
      <dgm:t>
        <a:bodyPr/>
        <a:lstStyle/>
        <a:p>
          <a:endParaRPr lang="en-US"/>
        </a:p>
      </dgm:t>
    </dgm:pt>
    <dgm:pt modelId="{9F391EE2-BEA7-47C8-93F8-53C62241E807}">
      <dgm:prSet/>
      <dgm:spPr/>
      <dgm:t>
        <a:bodyPr/>
        <a:lstStyle/>
        <a:p>
          <a:r>
            <a:rPr lang="en-US" b="1"/>
            <a:t>Establish a formal partnership with Community Mental Health</a:t>
          </a:r>
          <a:endParaRPr lang="en-US"/>
        </a:p>
      </dgm:t>
    </dgm:pt>
    <dgm:pt modelId="{F2051720-85BA-49C9-9F46-A227BAE90F45}" type="parTrans" cxnId="{DBE6C297-36D5-42BD-A3DF-ECD1FC7E062E}">
      <dgm:prSet/>
      <dgm:spPr/>
      <dgm:t>
        <a:bodyPr/>
        <a:lstStyle/>
        <a:p>
          <a:endParaRPr lang="en-US"/>
        </a:p>
      </dgm:t>
    </dgm:pt>
    <dgm:pt modelId="{80819C92-C2A9-4683-ACC4-B6A6B252E243}" type="sibTrans" cxnId="{DBE6C297-36D5-42BD-A3DF-ECD1FC7E062E}">
      <dgm:prSet/>
      <dgm:spPr/>
      <dgm:t>
        <a:bodyPr/>
        <a:lstStyle/>
        <a:p>
          <a:endParaRPr lang="en-US"/>
        </a:p>
      </dgm:t>
    </dgm:pt>
    <dgm:pt modelId="{FA14FBE7-15CE-4E12-AB62-C258AF425703}">
      <dgm:prSet/>
      <dgm:spPr/>
      <dgm:t>
        <a:bodyPr/>
        <a:lstStyle/>
        <a:p>
          <a:r>
            <a:rPr lang="en-US"/>
            <a:t>Collaborate to offer enhanced, comprehensive mental health care to clients.</a:t>
          </a:r>
        </a:p>
      </dgm:t>
    </dgm:pt>
    <dgm:pt modelId="{76FD2792-6686-4B08-9E93-8B6C7FB89442}" type="parTrans" cxnId="{7AD9F98F-80C8-452D-9EEC-2EDC3527E6E4}">
      <dgm:prSet/>
      <dgm:spPr/>
      <dgm:t>
        <a:bodyPr/>
        <a:lstStyle/>
        <a:p>
          <a:endParaRPr lang="en-US"/>
        </a:p>
      </dgm:t>
    </dgm:pt>
    <dgm:pt modelId="{3146A573-2F07-46BB-B135-FADA7D536734}" type="sibTrans" cxnId="{7AD9F98F-80C8-452D-9EEC-2EDC3527E6E4}">
      <dgm:prSet/>
      <dgm:spPr/>
      <dgm:t>
        <a:bodyPr/>
        <a:lstStyle/>
        <a:p>
          <a:endParaRPr lang="en-US"/>
        </a:p>
      </dgm:t>
    </dgm:pt>
    <dgm:pt modelId="{41BA4402-3012-4E7C-927F-90BE0B50D9C2}">
      <dgm:prSet/>
      <dgm:spPr/>
      <dgm:t>
        <a:bodyPr/>
        <a:lstStyle/>
        <a:p>
          <a:r>
            <a:rPr lang="en-US" dirty="0"/>
            <a:t>Reduce direct Medicaid billing while sustaining and fulfilling our mission to remain accessible to all in need of services.</a:t>
          </a:r>
          <a:br>
            <a:rPr lang="en-US" dirty="0"/>
          </a:br>
          <a:endParaRPr lang="en-US" dirty="0"/>
        </a:p>
      </dgm:t>
    </dgm:pt>
    <dgm:pt modelId="{3C3F2E20-8AAA-4826-9E75-863B6BE27F97}" type="parTrans" cxnId="{3CD37E26-8F10-46DF-94F1-74B50F63F3B4}">
      <dgm:prSet/>
      <dgm:spPr/>
      <dgm:t>
        <a:bodyPr/>
        <a:lstStyle/>
        <a:p>
          <a:endParaRPr lang="en-US"/>
        </a:p>
      </dgm:t>
    </dgm:pt>
    <dgm:pt modelId="{F8E545D4-CA86-4711-A2B7-427F37494B08}" type="sibTrans" cxnId="{3CD37E26-8F10-46DF-94F1-74B50F63F3B4}">
      <dgm:prSet/>
      <dgm:spPr/>
      <dgm:t>
        <a:bodyPr/>
        <a:lstStyle/>
        <a:p>
          <a:endParaRPr lang="en-US"/>
        </a:p>
      </dgm:t>
    </dgm:pt>
    <dgm:pt modelId="{A2B57082-8F9A-4CA4-AF15-CEFDE4E18C11}">
      <dgm:prSet/>
      <dgm:spPr/>
      <dgm:t>
        <a:bodyPr/>
        <a:lstStyle/>
        <a:p>
          <a:r>
            <a:rPr lang="en-US" b="1"/>
            <a:t>Introduce Alpha-Stim technology services</a:t>
          </a:r>
          <a:endParaRPr lang="en-US"/>
        </a:p>
      </dgm:t>
    </dgm:pt>
    <dgm:pt modelId="{1796C948-909E-4263-A0B1-9FD6E7964BDA}" type="parTrans" cxnId="{123F99DF-02A3-4511-8199-4BD7C05BC622}">
      <dgm:prSet/>
      <dgm:spPr/>
      <dgm:t>
        <a:bodyPr/>
        <a:lstStyle/>
        <a:p>
          <a:endParaRPr lang="en-US"/>
        </a:p>
      </dgm:t>
    </dgm:pt>
    <dgm:pt modelId="{447030CC-58C8-4305-895E-60F7A5A694A9}" type="sibTrans" cxnId="{123F99DF-02A3-4511-8199-4BD7C05BC622}">
      <dgm:prSet/>
      <dgm:spPr/>
      <dgm:t>
        <a:bodyPr/>
        <a:lstStyle/>
        <a:p>
          <a:endParaRPr lang="en-US"/>
        </a:p>
      </dgm:t>
    </dgm:pt>
    <dgm:pt modelId="{F8308D65-3D37-42D4-B607-FBA7FA93D5FC}">
      <dgm:prSet/>
      <dgm:spPr/>
      <dgm:t>
        <a:bodyPr/>
        <a:lstStyle/>
        <a:p>
          <a:r>
            <a:rPr lang="en-US" dirty="0"/>
            <a:t>Implement mind-body wellness tools to support client outcomes.</a:t>
          </a:r>
          <a:br>
            <a:rPr lang="en-US" dirty="0"/>
          </a:br>
          <a:r>
            <a:rPr lang="en-US" b="1" dirty="0"/>
            <a:t>Responsible:</a:t>
          </a:r>
          <a:r>
            <a:rPr lang="en-US" dirty="0"/>
            <a:t> The Counseling/EWC Director, CEO, Support Staff.</a:t>
          </a:r>
          <a:br>
            <a:rPr lang="en-US" dirty="0"/>
          </a:br>
          <a:r>
            <a:rPr lang="en-US" b="1" dirty="0"/>
            <a:t>Timeline:</a:t>
          </a:r>
          <a:r>
            <a:rPr lang="en-US" dirty="0"/>
            <a:t> 2025.</a:t>
          </a:r>
        </a:p>
      </dgm:t>
    </dgm:pt>
    <dgm:pt modelId="{D7E70A3E-5A05-4AF9-9643-B4A64D89CCB7}" type="parTrans" cxnId="{D1D2EFE8-4EC9-489A-B022-253E588DA9D5}">
      <dgm:prSet/>
      <dgm:spPr/>
      <dgm:t>
        <a:bodyPr/>
        <a:lstStyle/>
        <a:p>
          <a:endParaRPr lang="en-US"/>
        </a:p>
      </dgm:t>
    </dgm:pt>
    <dgm:pt modelId="{8FF3F697-95E7-4454-BF0A-B9BBDBE0EB3F}" type="sibTrans" cxnId="{D1D2EFE8-4EC9-489A-B022-253E588DA9D5}">
      <dgm:prSet/>
      <dgm:spPr/>
      <dgm:t>
        <a:bodyPr/>
        <a:lstStyle/>
        <a:p>
          <a:endParaRPr lang="en-US"/>
        </a:p>
      </dgm:t>
    </dgm:pt>
    <dgm:pt modelId="{0507E6E5-306B-4340-8878-28D6F5B8F692}">
      <dgm:prSet/>
      <dgm:spPr/>
      <dgm:t>
        <a:bodyPr/>
        <a:lstStyle/>
        <a:p>
          <a:r>
            <a:rPr lang="en-US" b="1"/>
            <a:t>Maximize reimbursement through strategic negotiations and billing practices</a:t>
          </a:r>
          <a:endParaRPr lang="en-US"/>
        </a:p>
      </dgm:t>
    </dgm:pt>
    <dgm:pt modelId="{8563C7BF-0563-47D7-8756-E1DFDB2D5C1D}" type="parTrans" cxnId="{9BA7DD7C-7C2C-43D8-99E6-EB79A30C6466}">
      <dgm:prSet/>
      <dgm:spPr/>
      <dgm:t>
        <a:bodyPr/>
        <a:lstStyle/>
        <a:p>
          <a:endParaRPr lang="en-US"/>
        </a:p>
      </dgm:t>
    </dgm:pt>
    <dgm:pt modelId="{48F28BCD-AAB3-4A22-98C6-F3DCCDFBCEA2}" type="sibTrans" cxnId="{9BA7DD7C-7C2C-43D8-99E6-EB79A30C6466}">
      <dgm:prSet/>
      <dgm:spPr/>
      <dgm:t>
        <a:bodyPr/>
        <a:lstStyle/>
        <a:p>
          <a:endParaRPr lang="en-US"/>
        </a:p>
      </dgm:t>
    </dgm:pt>
    <dgm:pt modelId="{FFDFCCD8-BDAC-4540-8656-980D6D0FFAA8}">
      <dgm:prSet/>
      <dgm:spPr/>
      <dgm:t>
        <a:bodyPr/>
        <a:lstStyle/>
        <a:p>
          <a:r>
            <a:rPr lang="en-US"/>
            <a:t>Ensure the full range of applicable billing codes are utilized for each service.</a:t>
          </a:r>
        </a:p>
      </dgm:t>
    </dgm:pt>
    <dgm:pt modelId="{E38CEB07-D35D-4FD8-938E-55E60E7CD2C8}" type="parTrans" cxnId="{BAC3A883-E2DF-4306-ABA4-C6B8203C4F7D}">
      <dgm:prSet/>
      <dgm:spPr/>
      <dgm:t>
        <a:bodyPr/>
        <a:lstStyle/>
        <a:p>
          <a:endParaRPr lang="en-US"/>
        </a:p>
      </dgm:t>
    </dgm:pt>
    <dgm:pt modelId="{B6642833-6BF6-4090-9F8A-BD94D0676396}" type="sibTrans" cxnId="{BAC3A883-E2DF-4306-ABA4-C6B8203C4F7D}">
      <dgm:prSet/>
      <dgm:spPr/>
      <dgm:t>
        <a:bodyPr/>
        <a:lstStyle/>
        <a:p>
          <a:endParaRPr lang="en-US"/>
        </a:p>
      </dgm:t>
    </dgm:pt>
    <dgm:pt modelId="{2457D4E6-90CD-467C-B485-1BEB3315B51D}">
      <dgm:prSet/>
      <dgm:spPr/>
      <dgm:t>
        <a:bodyPr/>
        <a:lstStyle/>
        <a:p>
          <a:r>
            <a:rPr lang="en-US" b="1"/>
            <a:t>Roll-out of Bonus Compensation Plan for therapists and support staff</a:t>
          </a:r>
          <a:endParaRPr lang="en-US"/>
        </a:p>
      </dgm:t>
    </dgm:pt>
    <dgm:pt modelId="{3959A814-26E3-4062-9F95-DE0A5FADCD36}" type="parTrans" cxnId="{B35FA0CE-9DED-463C-9457-A6CA9CB537BF}">
      <dgm:prSet/>
      <dgm:spPr/>
      <dgm:t>
        <a:bodyPr/>
        <a:lstStyle/>
        <a:p>
          <a:endParaRPr lang="en-US"/>
        </a:p>
      </dgm:t>
    </dgm:pt>
    <dgm:pt modelId="{5092F355-EFF3-4E13-92D2-F8F29EAA2AAD}" type="sibTrans" cxnId="{B35FA0CE-9DED-463C-9457-A6CA9CB537BF}">
      <dgm:prSet/>
      <dgm:spPr/>
      <dgm:t>
        <a:bodyPr/>
        <a:lstStyle/>
        <a:p>
          <a:endParaRPr lang="en-US"/>
        </a:p>
      </dgm:t>
    </dgm:pt>
    <dgm:pt modelId="{37D1CC04-E77E-45E0-BD0F-65F9BFDB0ACE}">
      <dgm:prSet/>
      <dgm:spPr/>
      <dgm:t>
        <a:bodyPr/>
        <a:lstStyle/>
        <a:p>
          <a:r>
            <a:rPr lang="en-US"/>
            <a:t>Enhance retention and motivation by financial incentives tied to performance and team support.</a:t>
          </a:r>
        </a:p>
      </dgm:t>
    </dgm:pt>
    <dgm:pt modelId="{08C8C664-96C6-470A-AAAE-FDE750B4BBB6}" type="parTrans" cxnId="{80AC11F2-7D5A-4134-B7B7-437DB451431B}">
      <dgm:prSet/>
      <dgm:spPr/>
      <dgm:t>
        <a:bodyPr/>
        <a:lstStyle/>
        <a:p>
          <a:endParaRPr lang="en-US"/>
        </a:p>
      </dgm:t>
    </dgm:pt>
    <dgm:pt modelId="{31A0D272-2E4D-4047-BCEF-8A7F91A3BB17}" type="sibTrans" cxnId="{80AC11F2-7D5A-4134-B7B7-437DB451431B}">
      <dgm:prSet/>
      <dgm:spPr/>
      <dgm:t>
        <a:bodyPr/>
        <a:lstStyle/>
        <a:p>
          <a:endParaRPr lang="en-US"/>
        </a:p>
      </dgm:t>
    </dgm:pt>
    <dgm:pt modelId="{6713FDBD-6A97-4856-9E30-623347CB74AD}" type="pres">
      <dgm:prSet presAssocID="{C4C6C982-A068-4588-AF54-2283B985ACF5}" presName="root" presStyleCnt="0">
        <dgm:presLayoutVars>
          <dgm:dir/>
          <dgm:resizeHandles val="exact"/>
        </dgm:presLayoutVars>
      </dgm:prSet>
      <dgm:spPr/>
    </dgm:pt>
    <dgm:pt modelId="{8A8E95A7-032A-4E0C-A129-B1173E3BA95B}" type="pres">
      <dgm:prSet presAssocID="{04F0C5A1-32AE-44EA-AAC3-63B50D6E4296}" presName="compNode" presStyleCnt="0"/>
      <dgm:spPr/>
    </dgm:pt>
    <dgm:pt modelId="{3969CF81-21B7-4C8D-8BA4-2C84D5353E3C}" type="pres">
      <dgm:prSet presAssocID="{04F0C5A1-32AE-44EA-AAC3-63B50D6E4296}" presName="bgRect" presStyleLbl="bgShp" presStyleIdx="0" presStyleCnt="6" custLinFactY="-34787" custLinFactNeighborX="926" custLinFactNeighborY="-100000"/>
      <dgm:spPr/>
    </dgm:pt>
    <dgm:pt modelId="{5B3774B4-9FCB-4BAC-8566-EF4FCB1F1F59}" type="pres">
      <dgm:prSet presAssocID="{04F0C5A1-32AE-44EA-AAC3-63B50D6E4296}" presName="iconRect" presStyleLbl="node1" presStyleIdx="0" presStyleCnt="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Handshake"/>
        </a:ext>
      </dgm:extLst>
    </dgm:pt>
    <dgm:pt modelId="{D0EB50F6-170D-41CC-B81E-BCF23FEA94D4}" type="pres">
      <dgm:prSet presAssocID="{04F0C5A1-32AE-44EA-AAC3-63B50D6E4296}" presName="spaceRect" presStyleCnt="0"/>
      <dgm:spPr/>
    </dgm:pt>
    <dgm:pt modelId="{4D0B946A-3C85-4029-87F6-6BC4EC1477AB}" type="pres">
      <dgm:prSet presAssocID="{04F0C5A1-32AE-44EA-AAC3-63B50D6E4296}" presName="parTx" presStyleLbl="revTx" presStyleIdx="0" presStyleCnt="12">
        <dgm:presLayoutVars>
          <dgm:chMax val="0"/>
          <dgm:chPref val="0"/>
        </dgm:presLayoutVars>
      </dgm:prSet>
      <dgm:spPr/>
    </dgm:pt>
    <dgm:pt modelId="{1E636D75-4679-4375-8DC3-6E29CB22AEB6}" type="pres">
      <dgm:prSet presAssocID="{04F0C5A1-32AE-44EA-AAC3-63B50D6E4296}" presName="desTx" presStyleLbl="revTx" presStyleIdx="1" presStyleCnt="12">
        <dgm:presLayoutVars/>
      </dgm:prSet>
      <dgm:spPr/>
    </dgm:pt>
    <dgm:pt modelId="{2BDBAC12-2484-4CE4-ACC2-E7E8BC18E303}" type="pres">
      <dgm:prSet presAssocID="{D7A856BC-BE41-4EBC-9910-58939DCD8C6F}" presName="sibTrans" presStyleCnt="0"/>
      <dgm:spPr/>
    </dgm:pt>
    <dgm:pt modelId="{35348776-A5F3-4B79-8771-80D3E0E22D63}" type="pres">
      <dgm:prSet presAssocID="{78DC5487-A6E5-47F1-B5F0-6FEEAB746F61}" presName="compNode" presStyleCnt="0"/>
      <dgm:spPr/>
    </dgm:pt>
    <dgm:pt modelId="{57874B1E-0144-4F84-A475-1E10776C119B}" type="pres">
      <dgm:prSet presAssocID="{78DC5487-A6E5-47F1-B5F0-6FEEAB746F61}" presName="bgRect" presStyleLbl="bgShp" presStyleIdx="1" presStyleCnt="6" custLinFactNeighborX="1434" custLinFactNeighborY="3911"/>
      <dgm:spPr/>
    </dgm:pt>
    <dgm:pt modelId="{89923878-9E61-4685-A389-32ECDE4BCB12}" type="pres">
      <dgm:prSet presAssocID="{78DC5487-A6E5-47F1-B5F0-6FEEAB746F61}" presName="iconRect" presStyleLbl="node1" presStyleIdx="1" presStyleCnt="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Business Growth"/>
        </a:ext>
      </dgm:extLst>
    </dgm:pt>
    <dgm:pt modelId="{672B14E3-A689-46AB-9FC6-0EB54598C4A7}" type="pres">
      <dgm:prSet presAssocID="{78DC5487-A6E5-47F1-B5F0-6FEEAB746F61}" presName="spaceRect" presStyleCnt="0"/>
      <dgm:spPr/>
    </dgm:pt>
    <dgm:pt modelId="{A75D817E-483E-4BB9-9F96-11640BF6A120}" type="pres">
      <dgm:prSet presAssocID="{78DC5487-A6E5-47F1-B5F0-6FEEAB746F61}" presName="parTx" presStyleLbl="revTx" presStyleIdx="2" presStyleCnt="12">
        <dgm:presLayoutVars>
          <dgm:chMax val="0"/>
          <dgm:chPref val="0"/>
        </dgm:presLayoutVars>
      </dgm:prSet>
      <dgm:spPr/>
    </dgm:pt>
    <dgm:pt modelId="{C749AD94-0FDD-4623-BABB-28DABB9A6DC2}" type="pres">
      <dgm:prSet presAssocID="{78DC5487-A6E5-47F1-B5F0-6FEEAB746F61}" presName="desTx" presStyleLbl="revTx" presStyleIdx="3" presStyleCnt="12" custScaleX="95983" custScaleY="80219" custLinFactNeighborX="-1951" custLinFactNeighborY="33078">
        <dgm:presLayoutVars/>
      </dgm:prSet>
      <dgm:spPr/>
    </dgm:pt>
    <dgm:pt modelId="{88045A8A-5496-440E-A6CB-F00372863C4E}" type="pres">
      <dgm:prSet presAssocID="{01030E84-D742-471B-8DD7-309307840C1F}" presName="sibTrans" presStyleCnt="0"/>
      <dgm:spPr/>
    </dgm:pt>
    <dgm:pt modelId="{6B8AA05A-D91F-4D78-BD4E-CC269AFA2811}" type="pres">
      <dgm:prSet presAssocID="{9F391EE2-BEA7-47C8-93F8-53C62241E807}" presName="compNode" presStyleCnt="0"/>
      <dgm:spPr/>
    </dgm:pt>
    <dgm:pt modelId="{2F9E7E44-8275-490E-ACFA-4141FD093C78}" type="pres">
      <dgm:prSet presAssocID="{9F391EE2-BEA7-47C8-93F8-53C62241E807}" presName="bgRect" presStyleLbl="bgShp" presStyleIdx="2" presStyleCnt="6"/>
      <dgm:spPr/>
    </dgm:pt>
    <dgm:pt modelId="{9EF3F7A8-8B75-42B8-ADA5-F0BB6B98F302}" type="pres">
      <dgm:prSet presAssocID="{9F391EE2-BEA7-47C8-93F8-53C62241E807}" presName="iconRect" presStyleLbl="node1" presStyleIdx="2" presStyleCnt="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Stethoscope"/>
        </a:ext>
      </dgm:extLst>
    </dgm:pt>
    <dgm:pt modelId="{4557B04D-8DD9-4C6F-A910-9AEF0084C567}" type="pres">
      <dgm:prSet presAssocID="{9F391EE2-BEA7-47C8-93F8-53C62241E807}" presName="spaceRect" presStyleCnt="0"/>
      <dgm:spPr/>
    </dgm:pt>
    <dgm:pt modelId="{E5EC1D0B-7052-4D47-92F6-5734AC5B83C3}" type="pres">
      <dgm:prSet presAssocID="{9F391EE2-BEA7-47C8-93F8-53C62241E807}" presName="parTx" presStyleLbl="revTx" presStyleIdx="4" presStyleCnt="12">
        <dgm:presLayoutVars>
          <dgm:chMax val="0"/>
          <dgm:chPref val="0"/>
        </dgm:presLayoutVars>
      </dgm:prSet>
      <dgm:spPr/>
    </dgm:pt>
    <dgm:pt modelId="{A234863C-9AC4-4691-B01C-DD150F522DB1}" type="pres">
      <dgm:prSet presAssocID="{9F391EE2-BEA7-47C8-93F8-53C62241E807}" presName="desTx" presStyleLbl="revTx" presStyleIdx="5" presStyleCnt="12" custLinFactNeighborY="13331">
        <dgm:presLayoutVars/>
      </dgm:prSet>
      <dgm:spPr/>
    </dgm:pt>
    <dgm:pt modelId="{2E9D77E1-D8F5-4EF3-8F13-58F6A8213F7A}" type="pres">
      <dgm:prSet presAssocID="{80819C92-C2A9-4683-ACC4-B6A6B252E243}" presName="sibTrans" presStyleCnt="0"/>
      <dgm:spPr/>
    </dgm:pt>
    <dgm:pt modelId="{CF3F17A1-AB09-4ACF-9D49-704EFD8C2BC5}" type="pres">
      <dgm:prSet presAssocID="{A2B57082-8F9A-4CA4-AF15-CEFDE4E18C11}" presName="compNode" presStyleCnt="0"/>
      <dgm:spPr/>
    </dgm:pt>
    <dgm:pt modelId="{7B088DA0-DC70-44D4-B882-C3A2D633D748}" type="pres">
      <dgm:prSet presAssocID="{A2B57082-8F9A-4CA4-AF15-CEFDE4E18C11}" presName="bgRect" presStyleLbl="bgShp" presStyleIdx="3" presStyleCnt="6"/>
      <dgm:spPr/>
    </dgm:pt>
    <dgm:pt modelId="{44F0874D-C6E1-4E69-9560-1A68BD49807C}" type="pres">
      <dgm:prSet presAssocID="{A2B57082-8F9A-4CA4-AF15-CEFDE4E18C11}" presName="iconRect" presStyleLbl="node1" presStyleIdx="3" presStyleCnt="6"/>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Questions"/>
        </a:ext>
      </dgm:extLst>
    </dgm:pt>
    <dgm:pt modelId="{A8D5C592-5714-4E29-81A3-3777217DADCD}" type="pres">
      <dgm:prSet presAssocID="{A2B57082-8F9A-4CA4-AF15-CEFDE4E18C11}" presName="spaceRect" presStyleCnt="0"/>
      <dgm:spPr/>
    </dgm:pt>
    <dgm:pt modelId="{5C69EFEA-97C3-4C5F-B74B-8D6E5CAC3AF5}" type="pres">
      <dgm:prSet presAssocID="{A2B57082-8F9A-4CA4-AF15-CEFDE4E18C11}" presName="parTx" presStyleLbl="revTx" presStyleIdx="6" presStyleCnt="12">
        <dgm:presLayoutVars>
          <dgm:chMax val="0"/>
          <dgm:chPref val="0"/>
        </dgm:presLayoutVars>
      </dgm:prSet>
      <dgm:spPr/>
    </dgm:pt>
    <dgm:pt modelId="{F0A2E323-4425-40A8-9640-7273270AD8D3}" type="pres">
      <dgm:prSet presAssocID="{A2B57082-8F9A-4CA4-AF15-CEFDE4E18C11}" presName="desTx" presStyleLbl="revTx" presStyleIdx="7" presStyleCnt="12">
        <dgm:presLayoutVars/>
      </dgm:prSet>
      <dgm:spPr/>
    </dgm:pt>
    <dgm:pt modelId="{DF061A07-62E6-45C3-A121-7FF94A5994DE}" type="pres">
      <dgm:prSet presAssocID="{447030CC-58C8-4305-895E-60F7A5A694A9}" presName="sibTrans" presStyleCnt="0"/>
      <dgm:spPr/>
    </dgm:pt>
    <dgm:pt modelId="{6F52C6C7-CD3B-437E-AA9B-078D498C721E}" type="pres">
      <dgm:prSet presAssocID="{0507E6E5-306B-4340-8878-28D6F5B8F692}" presName="compNode" presStyleCnt="0"/>
      <dgm:spPr/>
    </dgm:pt>
    <dgm:pt modelId="{CA6E4AED-8F8B-4BA5-A24B-436D04EA6EBE}" type="pres">
      <dgm:prSet presAssocID="{0507E6E5-306B-4340-8878-28D6F5B8F692}" presName="bgRect" presStyleLbl="bgShp" presStyleIdx="4" presStyleCnt="6"/>
      <dgm:spPr/>
    </dgm:pt>
    <dgm:pt modelId="{1FC45B6C-748B-42B6-A01F-5B836515D53C}" type="pres">
      <dgm:prSet presAssocID="{0507E6E5-306B-4340-8878-28D6F5B8F692}" presName="iconRect" presStyleLbl="node1" presStyleIdx="4" presStyleCnt="6"/>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Doctor"/>
        </a:ext>
      </dgm:extLst>
    </dgm:pt>
    <dgm:pt modelId="{6DE12DB1-817A-4858-B109-F6FC8263D3B7}" type="pres">
      <dgm:prSet presAssocID="{0507E6E5-306B-4340-8878-28D6F5B8F692}" presName="spaceRect" presStyleCnt="0"/>
      <dgm:spPr/>
    </dgm:pt>
    <dgm:pt modelId="{73765818-0C6E-4C72-9979-AE9C557F5512}" type="pres">
      <dgm:prSet presAssocID="{0507E6E5-306B-4340-8878-28D6F5B8F692}" presName="parTx" presStyleLbl="revTx" presStyleIdx="8" presStyleCnt="12">
        <dgm:presLayoutVars>
          <dgm:chMax val="0"/>
          <dgm:chPref val="0"/>
        </dgm:presLayoutVars>
      </dgm:prSet>
      <dgm:spPr/>
    </dgm:pt>
    <dgm:pt modelId="{40BE7D94-5E42-46D1-A462-576B1752D08C}" type="pres">
      <dgm:prSet presAssocID="{0507E6E5-306B-4340-8878-28D6F5B8F692}" presName="desTx" presStyleLbl="revTx" presStyleIdx="9" presStyleCnt="12">
        <dgm:presLayoutVars/>
      </dgm:prSet>
      <dgm:spPr/>
    </dgm:pt>
    <dgm:pt modelId="{DC8E9F53-5701-4B2E-B584-DAAC1D229E2B}" type="pres">
      <dgm:prSet presAssocID="{48F28BCD-AAB3-4A22-98C6-F3DCCDFBCEA2}" presName="sibTrans" presStyleCnt="0"/>
      <dgm:spPr/>
    </dgm:pt>
    <dgm:pt modelId="{196E8D94-8D5C-4830-ADC0-9E8806C3CBFF}" type="pres">
      <dgm:prSet presAssocID="{2457D4E6-90CD-467C-B485-1BEB3315B51D}" presName="compNode" presStyleCnt="0"/>
      <dgm:spPr/>
    </dgm:pt>
    <dgm:pt modelId="{F9B91A51-3710-4D3C-B494-ADF869956D86}" type="pres">
      <dgm:prSet presAssocID="{2457D4E6-90CD-467C-B485-1BEB3315B51D}" presName="bgRect" presStyleLbl="bgShp" presStyleIdx="5" presStyleCnt="6"/>
      <dgm:spPr/>
    </dgm:pt>
    <dgm:pt modelId="{3A593CC9-F330-43B3-8D90-05B7C31925B5}" type="pres">
      <dgm:prSet presAssocID="{2457D4E6-90CD-467C-B485-1BEB3315B51D}" presName="iconRect" presStyleLbl="node1" presStyleIdx="5" presStyleCnt="6"/>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Money"/>
        </a:ext>
      </dgm:extLst>
    </dgm:pt>
    <dgm:pt modelId="{2BCB7BCC-3FDE-41EA-A710-362297DDA6A8}" type="pres">
      <dgm:prSet presAssocID="{2457D4E6-90CD-467C-B485-1BEB3315B51D}" presName="spaceRect" presStyleCnt="0"/>
      <dgm:spPr/>
    </dgm:pt>
    <dgm:pt modelId="{17A848C9-CD8C-4683-BC78-3F657D160CD0}" type="pres">
      <dgm:prSet presAssocID="{2457D4E6-90CD-467C-B485-1BEB3315B51D}" presName="parTx" presStyleLbl="revTx" presStyleIdx="10" presStyleCnt="12">
        <dgm:presLayoutVars>
          <dgm:chMax val="0"/>
          <dgm:chPref val="0"/>
        </dgm:presLayoutVars>
      </dgm:prSet>
      <dgm:spPr/>
    </dgm:pt>
    <dgm:pt modelId="{AE99A911-3D78-4A75-BC55-3DE7B99E3FA4}" type="pres">
      <dgm:prSet presAssocID="{2457D4E6-90CD-467C-B485-1BEB3315B51D}" presName="desTx" presStyleLbl="revTx" presStyleIdx="11" presStyleCnt="12">
        <dgm:presLayoutVars/>
      </dgm:prSet>
      <dgm:spPr/>
    </dgm:pt>
  </dgm:ptLst>
  <dgm:cxnLst>
    <dgm:cxn modelId="{3CD37E26-8F10-46DF-94F1-74B50F63F3B4}" srcId="{9F391EE2-BEA7-47C8-93F8-53C62241E807}" destId="{41BA4402-3012-4E7C-927F-90BE0B50D9C2}" srcOrd="1" destOrd="0" parTransId="{3C3F2E20-8AAA-4826-9E75-863B6BE27F97}" sibTransId="{F8E545D4-CA86-4711-A2B7-427F37494B08}"/>
    <dgm:cxn modelId="{5F958134-FC76-4636-A422-A52B66F3C6DF}" srcId="{78DC5487-A6E5-47F1-B5F0-6FEEAB746F61}" destId="{7D219FAD-BCE9-425E-813C-8AD83A6F9534}" srcOrd="0" destOrd="0" parTransId="{0B8C563F-4A58-413A-AD3E-1B1707727CA1}" sibTransId="{74F5C371-344B-4022-B80F-469E81796085}"/>
    <dgm:cxn modelId="{3457C55F-CC86-4037-828C-4F7AA45487A1}" type="presOf" srcId="{2457D4E6-90CD-467C-B485-1BEB3315B51D}" destId="{17A848C9-CD8C-4683-BC78-3F657D160CD0}" srcOrd="0" destOrd="0" presId="urn:microsoft.com/office/officeart/2018/2/layout/IconVerticalSolidList"/>
    <dgm:cxn modelId="{4A563762-886F-4635-A5C8-BC9A655A6FF0}" type="presOf" srcId="{FFDFCCD8-BDAC-4540-8656-980D6D0FFAA8}" destId="{40BE7D94-5E42-46D1-A462-576B1752D08C}" srcOrd="0" destOrd="0" presId="urn:microsoft.com/office/officeart/2018/2/layout/IconVerticalSolidList"/>
    <dgm:cxn modelId="{15DACE64-BD96-47D2-8E31-74BF3AB191D4}" type="presOf" srcId="{04F0C5A1-32AE-44EA-AAC3-63B50D6E4296}" destId="{4D0B946A-3C85-4029-87F6-6BC4EC1477AB}" srcOrd="0" destOrd="0" presId="urn:microsoft.com/office/officeart/2018/2/layout/IconVerticalSolidList"/>
    <dgm:cxn modelId="{43328165-CC55-40CF-9262-BFD655606BCE}" type="presOf" srcId="{7D219FAD-BCE9-425E-813C-8AD83A6F9534}" destId="{C749AD94-0FDD-4623-BABB-28DABB9A6DC2}" srcOrd="0" destOrd="0" presId="urn:microsoft.com/office/officeart/2018/2/layout/IconVerticalSolidList"/>
    <dgm:cxn modelId="{36243249-BF5F-44A3-8539-3845E7503926}" type="presOf" srcId="{F126F0F9-B6F6-4A77-97C2-89806D9A6BA4}" destId="{1E636D75-4679-4375-8DC3-6E29CB22AEB6}" srcOrd="0" destOrd="0" presId="urn:microsoft.com/office/officeart/2018/2/layout/IconVerticalSolidList"/>
    <dgm:cxn modelId="{D73EFE6D-7B45-4C4E-8023-FE77457EFFE5}" type="presOf" srcId="{0507E6E5-306B-4340-8878-28D6F5B8F692}" destId="{73765818-0C6E-4C72-9979-AE9C557F5512}" srcOrd="0" destOrd="0" presId="urn:microsoft.com/office/officeart/2018/2/layout/IconVerticalSolidList"/>
    <dgm:cxn modelId="{9BA7DD7C-7C2C-43D8-99E6-EB79A30C6466}" srcId="{C4C6C982-A068-4588-AF54-2283B985ACF5}" destId="{0507E6E5-306B-4340-8878-28D6F5B8F692}" srcOrd="4" destOrd="0" parTransId="{8563C7BF-0563-47D7-8756-E1DFDB2D5C1D}" sibTransId="{48F28BCD-AAB3-4A22-98C6-F3DCCDFBCEA2}"/>
    <dgm:cxn modelId="{BCF29982-0490-4A1D-B628-8571F8EBC5F4}" type="presOf" srcId="{37D1CC04-E77E-45E0-BD0F-65F9BFDB0ACE}" destId="{AE99A911-3D78-4A75-BC55-3DE7B99E3FA4}" srcOrd="0" destOrd="0" presId="urn:microsoft.com/office/officeart/2018/2/layout/IconVerticalSolidList"/>
    <dgm:cxn modelId="{BAC3A883-E2DF-4306-ABA4-C6B8203C4F7D}" srcId="{0507E6E5-306B-4340-8878-28D6F5B8F692}" destId="{FFDFCCD8-BDAC-4540-8656-980D6D0FFAA8}" srcOrd="0" destOrd="0" parTransId="{E38CEB07-D35D-4FD8-938E-55E60E7CD2C8}" sibTransId="{B6642833-6BF6-4090-9F8A-BD94D0676396}"/>
    <dgm:cxn modelId="{C0FECD83-7496-42BE-99D9-CB499BEBDF81}" type="presOf" srcId="{41BA4402-3012-4E7C-927F-90BE0B50D9C2}" destId="{A234863C-9AC4-4691-B01C-DD150F522DB1}" srcOrd="0" destOrd="1" presId="urn:microsoft.com/office/officeart/2018/2/layout/IconVerticalSolidList"/>
    <dgm:cxn modelId="{7AD9F98F-80C8-452D-9EEC-2EDC3527E6E4}" srcId="{9F391EE2-BEA7-47C8-93F8-53C62241E807}" destId="{FA14FBE7-15CE-4E12-AB62-C258AF425703}" srcOrd="0" destOrd="0" parTransId="{76FD2792-6686-4B08-9E93-8B6C7FB89442}" sibTransId="{3146A573-2F07-46BB-B135-FADA7D536734}"/>
    <dgm:cxn modelId="{DBE6C297-36D5-42BD-A3DF-ECD1FC7E062E}" srcId="{C4C6C982-A068-4588-AF54-2283B985ACF5}" destId="{9F391EE2-BEA7-47C8-93F8-53C62241E807}" srcOrd="2" destOrd="0" parTransId="{F2051720-85BA-49C9-9F46-A227BAE90F45}" sibTransId="{80819C92-C2A9-4683-ACC4-B6A6B252E243}"/>
    <dgm:cxn modelId="{E4978F9B-07DA-48D6-9CAC-F92156185EE1}" type="presOf" srcId="{FA14FBE7-15CE-4E12-AB62-C258AF425703}" destId="{A234863C-9AC4-4691-B01C-DD150F522DB1}" srcOrd="0" destOrd="0" presId="urn:microsoft.com/office/officeart/2018/2/layout/IconVerticalSolidList"/>
    <dgm:cxn modelId="{3B4900AB-7F13-4FB4-85AF-362A4CC4FCBE}" type="presOf" srcId="{9F391EE2-BEA7-47C8-93F8-53C62241E807}" destId="{E5EC1D0B-7052-4D47-92F6-5734AC5B83C3}" srcOrd="0" destOrd="0" presId="urn:microsoft.com/office/officeart/2018/2/layout/IconVerticalSolidList"/>
    <dgm:cxn modelId="{12229EBF-2600-4BEB-B6BE-744E82F60746}" type="presOf" srcId="{C4C6C982-A068-4588-AF54-2283B985ACF5}" destId="{6713FDBD-6A97-4856-9E30-623347CB74AD}" srcOrd="0" destOrd="0" presId="urn:microsoft.com/office/officeart/2018/2/layout/IconVerticalSolidList"/>
    <dgm:cxn modelId="{B35FA0CE-9DED-463C-9457-A6CA9CB537BF}" srcId="{C4C6C982-A068-4588-AF54-2283B985ACF5}" destId="{2457D4E6-90CD-467C-B485-1BEB3315B51D}" srcOrd="5" destOrd="0" parTransId="{3959A814-26E3-4062-9F95-DE0A5FADCD36}" sibTransId="{5092F355-EFF3-4E13-92D2-F8F29EAA2AAD}"/>
    <dgm:cxn modelId="{F1E7AED5-8F3D-44A7-8C95-297C9CF46B96}" srcId="{C4C6C982-A068-4588-AF54-2283B985ACF5}" destId="{04F0C5A1-32AE-44EA-AAC3-63B50D6E4296}" srcOrd="0" destOrd="0" parTransId="{F796062E-BEDE-41D5-A7AA-3FAE2CE94E84}" sibTransId="{D7A856BC-BE41-4EBC-9910-58939DCD8C6F}"/>
    <dgm:cxn modelId="{A761E2D9-18B9-4371-B38F-978F935DEC8B}" type="presOf" srcId="{A2B57082-8F9A-4CA4-AF15-CEFDE4E18C11}" destId="{5C69EFEA-97C3-4C5F-B74B-8D6E5CAC3AF5}" srcOrd="0" destOrd="0" presId="urn:microsoft.com/office/officeart/2018/2/layout/IconVerticalSolidList"/>
    <dgm:cxn modelId="{536B63DA-4589-45D9-87F7-A21E07A22A12}" srcId="{C4C6C982-A068-4588-AF54-2283B985ACF5}" destId="{78DC5487-A6E5-47F1-B5F0-6FEEAB746F61}" srcOrd="1" destOrd="0" parTransId="{EE8FE522-E8A9-42B8-98BE-2FB941374ABC}" sibTransId="{01030E84-D742-471B-8DD7-309307840C1F}"/>
    <dgm:cxn modelId="{E7A904DD-F810-4EB1-B000-5159721F9370}" srcId="{04F0C5A1-32AE-44EA-AAC3-63B50D6E4296}" destId="{F126F0F9-B6F6-4A77-97C2-89806D9A6BA4}" srcOrd="0" destOrd="0" parTransId="{48CFF034-1F49-498A-A491-6A8B087C6622}" sibTransId="{3F0DDDE7-F5E3-45E1-ADD1-39A118974385}"/>
    <dgm:cxn modelId="{123F99DF-02A3-4511-8199-4BD7C05BC622}" srcId="{C4C6C982-A068-4588-AF54-2283B985ACF5}" destId="{A2B57082-8F9A-4CA4-AF15-CEFDE4E18C11}" srcOrd="3" destOrd="0" parTransId="{1796C948-909E-4263-A0B1-9FD6E7964BDA}" sibTransId="{447030CC-58C8-4305-895E-60F7A5A694A9}"/>
    <dgm:cxn modelId="{407934E5-36D3-4768-8926-41AD23802397}" type="presOf" srcId="{78DC5487-A6E5-47F1-B5F0-6FEEAB746F61}" destId="{A75D817E-483E-4BB9-9F96-11640BF6A120}" srcOrd="0" destOrd="0" presId="urn:microsoft.com/office/officeart/2018/2/layout/IconVerticalSolidList"/>
    <dgm:cxn modelId="{D1D2EFE8-4EC9-489A-B022-253E588DA9D5}" srcId="{A2B57082-8F9A-4CA4-AF15-CEFDE4E18C11}" destId="{F8308D65-3D37-42D4-B607-FBA7FA93D5FC}" srcOrd="0" destOrd="0" parTransId="{D7E70A3E-5A05-4AF9-9643-B4A64D89CCB7}" sibTransId="{8FF3F697-95E7-4454-BF0A-B9BBDBE0EB3F}"/>
    <dgm:cxn modelId="{80AC11F2-7D5A-4134-B7B7-437DB451431B}" srcId="{2457D4E6-90CD-467C-B485-1BEB3315B51D}" destId="{37D1CC04-E77E-45E0-BD0F-65F9BFDB0ACE}" srcOrd="0" destOrd="0" parTransId="{08C8C664-96C6-470A-AAAE-FDE750B4BBB6}" sibTransId="{31A0D272-2E4D-4047-BCEF-8A7F91A3BB17}"/>
    <dgm:cxn modelId="{B4025CF8-6385-482D-AA03-E69361C0EF10}" type="presOf" srcId="{F8308D65-3D37-42D4-B607-FBA7FA93D5FC}" destId="{F0A2E323-4425-40A8-9640-7273270AD8D3}" srcOrd="0" destOrd="0" presId="urn:microsoft.com/office/officeart/2018/2/layout/IconVerticalSolidList"/>
    <dgm:cxn modelId="{A8C7070B-C6E8-4F5B-BBC8-0EF460A869C4}" type="presParOf" srcId="{6713FDBD-6A97-4856-9E30-623347CB74AD}" destId="{8A8E95A7-032A-4E0C-A129-B1173E3BA95B}" srcOrd="0" destOrd="0" presId="urn:microsoft.com/office/officeart/2018/2/layout/IconVerticalSolidList"/>
    <dgm:cxn modelId="{746AACB6-E6A6-4B18-B8B9-2EAC8F7F7501}" type="presParOf" srcId="{8A8E95A7-032A-4E0C-A129-B1173E3BA95B}" destId="{3969CF81-21B7-4C8D-8BA4-2C84D5353E3C}" srcOrd="0" destOrd="0" presId="urn:microsoft.com/office/officeart/2018/2/layout/IconVerticalSolidList"/>
    <dgm:cxn modelId="{DFD63C84-662F-4F8B-BA5A-F897A9F8F571}" type="presParOf" srcId="{8A8E95A7-032A-4E0C-A129-B1173E3BA95B}" destId="{5B3774B4-9FCB-4BAC-8566-EF4FCB1F1F59}" srcOrd="1" destOrd="0" presId="urn:microsoft.com/office/officeart/2018/2/layout/IconVerticalSolidList"/>
    <dgm:cxn modelId="{98E82CF2-E1D0-44F4-B3CB-953D921CC881}" type="presParOf" srcId="{8A8E95A7-032A-4E0C-A129-B1173E3BA95B}" destId="{D0EB50F6-170D-41CC-B81E-BCF23FEA94D4}" srcOrd="2" destOrd="0" presId="urn:microsoft.com/office/officeart/2018/2/layout/IconVerticalSolidList"/>
    <dgm:cxn modelId="{013DF216-8896-4131-9BBA-497CC5399139}" type="presParOf" srcId="{8A8E95A7-032A-4E0C-A129-B1173E3BA95B}" destId="{4D0B946A-3C85-4029-87F6-6BC4EC1477AB}" srcOrd="3" destOrd="0" presId="urn:microsoft.com/office/officeart/2018/2/layout/IconVerticalSolidList"/>
    <dgm:cxn modelId="{CF65FAAE-12A0-4921-8BCF-943FCE1CA01D}" type="presParOf" srcId="{8A8E95A7-032A-4E0C-A129-B1173E3BA95B}" destId="{1E636D75-4679-4375-8DC3-6E29CB22AEB6}" srcOrd="4" destOrd="0" presId="urn:microsoft.com/office/officeart/2018/2/layout/IconVerticalSolidList"/>
    <dgm:cxn modelId="{F7ED0797-9FB2-4A48-BFFD-D4EA7A29D695}" type="presParOf" srcId="{6713FDBD-6A97-4856-9E30-623347CB74AD}" destId="{2BDBAC12-2484-4CE4-ACC2-E7E8BC18E303}" srcOrd="1" destOrd="0" presId="urn:microsoft.com/office/officeart/2018/2/layout/IconVerticalSolidList"/>
    <dgm:cxn modelId="{85252C56-F51F-4903-81C7-1DF55F3057D0}" type="presParOf" srcId="{6713FDBD-6A97-4856-9E30-623347CB74AD}" destId="{35348776-A5F3-4B79-8771-80D3E0E22D63}" srcOrd="2" destOrd="0" presId="urn:microsoft.com/office/officeart/2018/2/layout/IconVerticalSolidList"/>
    <dgm:cxn modelId="{5666F65A-75C5-4F22-BC60-E356C8D9576D}" type="presParOf" srcId="{35348776-A5F3-4B79-8771-80D3E0E22D63}" destId="{57874B1E-0144-4F84-A475-1E10776C119B}" srcOrd="0" destOrd="0" presId="urn:microsoft.com/office/officeart/2018/2/layout/IconVerticalSolidList"/>
    <dgm:cxn modelId="{273DBDB7-4413-4DB8-8810-23AEF93EB46F}" type="presParOf" srcId="{35348776-A5F3-4B79-8771-80D3E0E22D63}" destId="{89923878-9E61-4685-A389-32ECDE4BCB12}" srcOrd="1" destOrd="0" presId="urn:microsoft.com/office/officeart/2018/2/layout/IconVerticalSolidList"/>
    <dgm:cxn modelId="{9B3510E9-BDE4-4666-AB19-7C94839B9F66}" type="presParOf" srcId="{35348776-A5F3-4B79-8771-80D3E0E22D63}" destId="{672B14E3-A689-46AB-9FC6-0EB54598C4A7}" srcOrd="2" destOrd="0" presId="urn:microsoft.com/office/officeart/2018/2/layout/IconVerticalSolidList"/>
    <dgm:cxn modelId="{0A8A7EA9-58D7-4197-A661-09FEFAA6263F}" type="presParOf" srcId="{35348776-A5F3-4B79-8771-80D3E0E22D63}" destId="{A75D817E-483E-4BB9-9F96-11640BF6A120}" srcOrd="3" destOrd="0" presId="urn:microsoft.com/office/officeart/2018/2/layout/IconVerticalSolidList"/>
    <dgm:cxn modelId="{1F9E8346-9432-4AAE-A290-93DF61571C8B}" type="presParOf" srcId="{35348776-A5F3-4B79-8771-80D3E0E22D63}" destId="{C749AD94-0FDD-4623-BABB-28DABB9A6DC2}" srcOrd="4" destOrd="0" presId="urn:microsoft.com/office/officeart/2018/2/layout/IconVerticalSolidList"/>
    <dgm:cxn modelId="{B0BD241C-0D6A-4F6C-A649-AFA3E2D4A31C}" type="presParOf" srcId="{6713FDBD-6A97-4856-9E30-623347CB74AD}" destId="{88045A8A-5496-440E-A6CB-F00372863C4E}" srcOrd="3" destOrd="0" presId="urn:microsoft.com/office/officeart/2018/2/layout/IconVerticalSolidList"/>
    <dgm:cxn modelId="{557D6D33-1945-4DB4-B8F3-985D87234CBC}" type="presParOf" srcId="{6713FDBD-6A97-4856-9E30-623347CB74AD}" destId="{6B8AA05A-D91F-4D78-BD4E-CC269AFA2811}" srcOrd="4" destOrd="0" presId="urn:microsoft.com/office/officeart/2018/2/layout/IconVerticalSolidList"/>
    <dgm:cxn modelId="{9738B3E8-8C5B-4A78-A0E5-67E7EB9CE10E}" type="presParOf" srcId="{6B8AA05A-D91F-4D78-BD4E-CC269AFA2811}" destId="{2F9E7E44-8275-490E-ACFA-4141FD093C78}" srcOrd="0" destOrd="0" presId="urn:microsoft.com/office/officeart/2018/2/layout/IconVerticalSolidList"/>
    <dgm:cxn modelId="{B38DEE8B-5383-44F9-9409-495B8B62C783}" type="presParOf" srcId="{6B8AA05A-D91F-4D78-BD4E-CC269AFA2811}" destId="{9EF3F7A8-8B75-42B8-ADA5-F0BB6B98F302}" srcOrd="1" destOrd="0" presId="urn:microsoft.com/office/officeart/2018/2/layout/IconVerticalSolidList"/>
    <dgm:cxn modelId="{8E8387A1-7339-45EB-981C-631581A5B46D}" type="presParOf" srcId="{6B8AA05A-D91F-4D78-BD4E-CC269AFA2811}" destId="{4557B04D-8DD9-4C6F-A910-9AEF0084C567}" srcOrd="2" destOrd="0" presId="urn:microsoft.com/office/officeart/2018/2/layout/IconVerticalSolidList"/>
    <dgm:cxn modelId="{C4452BB2-6B5B-447B-86B8-73AD41571BD0}" type="presParOf" srcId="{6B8AA05A-D91F-4D78-BD4E-CC269AFA2811}" destId="{E5EC1D0B-7052-4D47-92F6-5734AC5B83C3}" srcOrd="3" destOrd="0" presId="urn:microsoft.com/office/officeart/2018/2/layout/IconVerticalSolidList"/>
    <dgm:cxn modelId="{7376C743-D4F8-4688-B8D7-F1789572682B}" type="presParOf" srcId="{6B8AA05A-D91F-4D78-BD4E-CC269AFA2811}" destId="{A234863C-9AC4-4691-B01C-DD150F522DB1}" srcOrd="4" destOrd="0" presId="urn:microsoft.com/office/officeart/2018/2/layout/IconVerticalSolidList"/>
    <dgm:cxn modelId="{2BB156C6-DBBA-48F8-BCA8-7BCF1017F613}" type="presParOf" srcId="{6713FDBD-6A97-4856-9E30-623347CB74AD}" destId="{2E9D77E1-D8F5-4EF3-8F13-58F6A8213F7A}" srcOrd="5" destOrd="0" presId="urn:microsoft.com/office/officeart/2018/2/layout/IconVerticalSolidList"/>
    <dgm:cxn modelId="{F6BBAC2B-5A41-40D6-9E53-DD70A043E124}" type="presParOf" srcId="{6713FDBD-6A97-4856-9E30-623347CB74AD}" destId="{CF3F17A1-AB09-4ACF-9D49-704EFD8C2BC5}" srcOrd="6" destOrd="0" presId="urn:microsoft.com/office/officeart/2018/2/layout/IconVerticalSolidList"/>
    <dgm:cxn modelId="{5970E7AF-5DD1-4AC0-BC93-030A4534F1CC}" type="presParOf" srcId="{CF3F17A1-AB09-4ACF-9D49-704EFD8C2BC5}" destId="{7B088DA0-DC70-44D4-B882-C3A2D633D748}" srcOrd="0" destOrd="0" presId="urn:microsoft.com/office/officeart/2018/2/layout/IconVerticalSolidList"/>
    <dgm:cxn modelId="{9CCE81EE-C2EB-4C7C-9D57-1442A4A5670A}" type="presParOf" srcId="{CF3F17A1-AB09-4ACF-9D49-704EFD8C2BC5}" destId="{44F0874D-C6E1-4E69-9560-1A68BD49807C}" srcOrd="1" destOrd="0" presId="urn:microsoft.com/office/officeart/2018/2/layout/IconVerticalSolidList"/>
    <dgm:cxn modelId="{AC9A0433-4D45-4D44-975B-53E691CC4B4A}" type="presParOf" srcId="{CF3F17A1-AB09-4ACF-9D49-704EFD8C2BC5}" destId="{A8D5C592-5714-4E29-81A3-3777217DADCD}" srcOrd="2" destOrd="0" presId="urn:microsoft.com/office/officeart/2018/2/layout/IconVerticalSolidList"/>
    <dgm:cxn modelId="{847A1F86-5D4D-4895-8F65-909F7A5724A0}" type="presParOf" srcId="{CF3F17A1-AB09-4ACF-9D49-704EFD8C2BC5}" destId="{5C69EFEA-97C3-4C5F-B74B-8D6E5CAC3AF5}" srcOrd="3" destOrd="0" presId="urn:microsoft.com/office/officeart/2018/2/layout/IconVerticalSolidList"/>
    <dgm:cxn modelId="{27CB6103-6A3D-4A95-B8C8-E0B3DC031A6B}" type="presParOf" srcId="{CF3F17A1-AB09-4ACF-9D49-704EFD8C2BC5}" destId="{F0A2E323-4425-40A8-9640-7273270AD8D3}" srcOrd="4" destOrd="0" presId="urn:microsoft.com/office/officeart/2018/2/layout/IconVerticalSolidList"/>
    <dgm:cxn modelId="{00549FB8-82F6-4F91-8581-3328B0A5D84C}" type="presParOf" srcId="{6713FDBD-6A97-4856-9E30-623347CB74AD}" destId="{DF061A07-62E6-45C3-A121-7FF94A5994DE}" srcOrd="7" destOrd="0" presId="urn:microsoft.com/office/officeart/2018/2/layout/IconVerticalSolidList"/>
    <dgm:cxn modelId="{12B9181D-814D-4FBD-BFE2-075E2899887E}" type="presParOf" srcId="{6713FDBD-6A97-4856-9E30-623347CB74AD}" destId="{6F52C6C7-CD3B-437E-AA9B-078D498C721E}" srcOrd="8" destOrd="0" presId="urn:microsoft.com/office/officeart/2018/2/layout/IconVerticalSolidList"/>
    <dgm:cxn modelId="{F619FF72-D3F9-4383-8571-3A6BE9621C81}" type="presParOf" srcId="{6F52C6C7-CD3B-437E-AA9B-078D498C721E}" destId="{CA6E4AED-8F8B-4BA5-A24B-436D04EA6EBE}" srcOrd="0" destOrd="0" presId="urn:microsoft.com/office/officeart/2018/2/layout/IconVerticalSolidList"/>
    <dgm:cxn modelId="{DE833EE9-C4D0-4000-9C7E-B5CF0FB3E839}" type="presParOf" srcId="{6F52C6C7-CD3B-437E-AA9B-078D498C721E}" destId="{1FC45B6C-748B-42B6-A01F-5B836515D53C}" srcOrd="1" destOrd="0" presId="urn:microsoft.com/office/officeart/2018/2/layout/IconVerticalSolidList"/>
    <dgm:cxn modelId="{FC151F8D-349C-4E03-BEE7-671F595F47B8}" type="presParOf" srcId="{6F52C6C7-CD3B-437E-AA9B-078D498C721E}" destId="{6DE12DB1-817A-4858-B109-F6FC8263D3B7}" srcOrd="2" destOrd="0" presId="urn:microsoft.com/office/officeart/2018/2/layout/IconVerticalSolidList"/>
    <dgm:cxn modelId="{89FF9FEB-6ED7-45E0-9119-EB9068467FFA}" type="presParOf" srcId="{6F52C6C7-CD3B-437E-AA9B-078D498C721E}" destId="{73765818-0C6E-4C72-9979-AE9C557F5512}" srcOrd="3" destOrd="0" presId="urn:microsoft.com/office/officeart/2018/2/layout/IconVerticalSolidList"/>
    <dgm:cxn modelId="{8CD55109-831D-45A3-B67F-2B03D5E03353}" type="presParOf" srcId="{6F52C6C7-CD3B-437E-AA9B-078D498C721E}" destId="{40BE7D94-5E42-46D1-A462-576B1752D08C}" srcOrd="4" destOrd="0" presId="urn:microsoft.com/office/officeart/2018/2/layout/IconVerticalSolidList"/>
    <dgm:cxn modelId="{913263B2-11EA-4682-B2F1-B70A1C088296}" type="presParOf" srcId="{6713FDBD-6A97-4856-9E30-623347CB74AD}" destId="{DC8E9F53-5701-4B2E-B584-DAAC1D229E2B}" srcOrd="9" destOrd="0" presId="urn:microsoft.com/office/officeart/2018/2/layout/IconVerticalSolidList"/>
    <dgm:cxn modelId="{86CFEAD3-D4C2-480C-981C-E502311FB2F3}" type="presParOf" srcId="{6713FDBD-6A97-4856-9E30-623347CB74AD}" destId="{196E8D94-8D5C-4830-ADC0-9E8806C3CBFF}" srcOrd="10" destOrd="0" presId="urn:microsoft.com/office/officeart/2018/2/layout/IconVerticalSolidList"/>
    <dgm:cxn modelId="{E7088B1C-1B50-4E7E-8166-830FB6DD3935}" type="presParOf" srcId="{196E8D94-8D5C-4830-ADC0-9E8806C3CBFF}" destId="{F9B91A51-3710-4D3C-B494-ADF869956D86}" srcOrd="0" destOrd="0" presId="urn:microsoft.com/office/officeart/2018/2/layout/IconVerticalSolidList"/>
    <dgm:cxn modelId="{326E0304-0491-4195-93E6-82924B34225D}" type="presParOf" srcId="{196E8D94-8D5C-4830-ADC0-9E8806C3CBFF}" destId="{3A593CC9-F330-43B3-8D90-05B7C31925B5}" srcOrd="1" destOrd="0" presId="urn:microsoft.com/office/officeart/2018/2/layout/IconVerticalSolidList"/>
    <dgm:cxn modelId="{46D9EEDE-5045-45E7-80FE-8C8EE88AF591}" type="presParOf" srcId="{196E8D94-8D5C-4830-ADC0-9E8806C3CBFF}" destId="{2BCB7BCC-3FDE-41EA-A710-362297DDA6A8}" srcOrd="2" destOrd="0" presId="urn:microsoft.com/office/officeart/2018/2/layout/IconVerticalSolidList"/>
    <dgm:cxn modelId="{4ED853A7-7585-437B-BD47-B0D286936D33}" type="presParOf" srcId="{196E8D94-8D5C-4830-ADC0-9E8806C3CBFF}" destId="{17A848C9-CD8C-4683-BC78-3F657D160CD0}" srcOrd="3" destOrd="0" presId="urn:microsoft.com/office/officeart/2018/2/layout/IconVerticalSolidList"/>
    <dgm:cxn modelId="{D9B2C6BA-5E44-4CD8-BCFD-0127106A22D1}" type="presParOf" srcId="{196E8D94-8D5C-4830-ADC0-9E8806C3CBFF}" destId="{AE99A911-3D78-4A75-BC55-3DE7B99E3FA4}" srcOrd="4"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BD05519-D98B-43CC-B6C0-0D1A7AF1BEBA}" type="doc">
      <dgm:prSet loTypeId="urn:microsoft.com/office/officeart/2005/8/layout/hChevron3" loCatId="process" qsTypeId="urn:microsoft.com/office/officeart/2005/8/quickstyle/simple1" qsCatId="simple" csTypeId="urn:microsoft.com/office/officeart/2005/8/colors/colorful5" csCatId="colorful" phldr="1"/>
      <dgm:spPr/>
      <dgm:t>
        <a:bodyPr/>
        <a:lstStyle/>
        <a:p>
          <a:endParaRPr lang="en-US"/>
        </a:p>
      </dgm:t>
    </dgm:pt>
    <dgm:pt modelId="{8414B59A-083B-45D2-9041-0DF3A225FE07}">
      <dgm:prSet custT="1"/>
      <dgm:spPr/>
      <dgm:t>
        <a:bodyPr/>
        <a:lstStyle/>
        <a:p>
          <a:r>
            <a:rPr lang="en-US" sz="2400" b="1" dirty="0"/>
            <a:t>Goal #1: Expand Partnerships with Law Enforcement and Community Partners</a:t>
          </a:r>
          <a:endParaRPr lang="en-US" sz="2400" dirty="0"/>
        </a:p>
      </dgm:t>
    </dgm:pt>
    <dgm:pt modelId="{1BD395A8-C15A-4413-8996-04BBD2E0F395}" type="parTrans" cxnId="{A66498AA-6F1C-4E79-9DFA-31FD3B875F4B}">
      <dgm:prSet/>
      <dgm:spPr/>
      <dgm:t>
        <a:bodyPr/>
        <a:lstStyle/>
        <a:p>
          <a:endParaRPr lang="en-US"/>
        </a:p>
      </dgm:t>
    </dgm:pt>
    <dgm:pt modelId="{A296512B-70EE-44E9-8B9B-7AA512EE0E53}" type="sibTrans" cxnId="{A66498AA-6F1C-4E79-9DFA-31FD3B875F4B}">
      <dgm:prSet/>
      <dgm:spPr/>
      <dgm:t>
        <a:bodyPr/>
        <a:lstStyle/>
        <a:p>
          <a:endParaRPr lang="en-US"/>
        </a:p>
      </dgm:t>
    </dgm:pt>
    <dgm:pt modelId="{70EBA1B5-94C3-4676-B296-F28F83239931}">
      <dgm:prSet custT="1"/>
      <dgm:spPr/>
      <dgm:t>
        <a:bodyPr/>
        <a:lstStyle/>
        <a:p>
          <a:r>
            <a:rPr lang="en-US" sz="2000" b="1" dirty="0"/>
            <a:t>Action Strategies &amp; Responsible Parties</a:t>
          </a:r>
          <a:endParaRPr lang="en-US" sz="2000" dirty="0"/>
        </a:p>
      </dgm:t>
    </dgm:pt>
    <dgm:pt modelId="{38099DB2-B6A8-4B13-82A0-1BE70E3B9ACE}" type="parTrans" cxnId="{F7176823-D219-4AC2-B56E-76BD1D65DCF2}">
      <dgm:prSet/>
      <dgm:spPr/>
      <dgm:t>
        <a:bodyPr/>
        <a:lstStyle/>
        <a:p>
          <a:endParaRPr lang="en-US"/>
        </a:p>
      </dgm:t>
    </dgm:pt>
    <dgm:pt modelId="{E5C683E9-A01A-408E-8765-71DE019D5735}" type="sibTrans" cxnId="{F7176823-D219-4AC2-B56E-76BD1D65DCF2}">
      <dgm:prSet/>
      <dgm:spPr/>
      <dgm:t>
        <a:bodyPr/>
        <a:lstStyle/>
        <a:p>
          <a:endParaRPr lang="en-US"/>
        </a:p>
      </dgm:t>
    </dgm:pt>
    <dgm:pt modelId="{B33AEC38-D52F-405D-85F5-37D2FDCFFCF7}">
      <dgm:prSet custT="1"/>
      <dgm:spPr/>
      <dgm:t>
        <a:bodyPr/>
        <a:lstStyle/>
        <a:p>
          <a:r>
            <a:rPr lang="en-US" sz="1600" b="1"/>
            <a:t>Build relationships with additional police departments</a:t>
          </a:r>
          <a:endParaRPr lang="en-US" sz="1600" dirty="0"/>
        </a:p>
      </dgm:t>
    </dgm:pt>
    <dgm:pt modelId="{B83F7B59-37BE-4426-80AB-90106D9F92DA}" type="parTrans" cxnId="{76F0B6CF-5778-48A4-805E-8E371109A1E4}">
      <dgm:prSet/>
      <dgm:spPr/>
      <dgm:t>
        <a:bodyPr/>
        <a:lstStyle/>
        <a:p>
          <a:endParaRPr lang="en-US"/>
        </a:p>
      </dgm:t>
    </dgm:pt>
    <dgm:pt modelId="{F58C4AEF-308B-45E7-AAB9-C800D5E1024E}" type="sibTrans" cxnId="{76F0B6CF-5778-48A4-805E-8E371109A1E4}">
      <dgm:prSet/>
      <dgm:spPr/>
      <dgm:t>
        <a:bodyPr/>
        <a:lstStyle/>
        <a:p>
          <a:endParaRPr lang="en-US"/>
        </a:p>
      </dgm:t>
    </dgm:pt>
    <dgm:pt modelId="{93C56CE3-1E0A-43A7-8604-EBA65D7E0574}">
      <dgm:prSet custT="1"/>
      <dgm:spPr/>
      <dgm:t>
        <a:bodyPr/>
        <a:lstStyle/>
        <a:p>
          <a:r>
            <a:rPr lang="en-US" sz="1400" dirty="0"/>
            <a:t>Develop MOUs to solidify collaboration and mutual understanding with law enforcement.</a:t>
          </a:r>
        </a:p>
      </dgm:t>
    </dgm:pt>
    <dgm:pt modelId="{69B93FE4-F582-4179-9383-9AA2312785F8}" type="parTrans" cxnId="{CDF72408-7BC5-4EA9-9636-E40F94EA790C}">
      <dgm:prSet/>
      <dgm:spPr/>
      <dgm:t>
        <a:bodyPr/>
        <a:lstStyle/>
        <a:p>
          <a:endParaRPr lang="en-US"/>
        </a:p>
      </dgm:t>
    </dgm:pt>
    <dgm:pt modelId="{FDC27274-DD82-4362-A706-310B1D9AD459}" type="sibTrans" cxnId="{CDF72408-7BC5-4EA9-9636-E40F94EA790C}">
      <dgm:prSet/>
      <dgm:spPr/>
      <dgm:t>
        <a:bodyPr/>
        <a:lstStyle/>
        <a:p>
          <a:endParaRPr lang="en-US"/>
        </a:p>
      </dgm:t>
    </dgm:pt>
    <dgm:pt modelId="{7D18C116-CDA1-45EC-AA6B-8EF7EC282DDB}">
      <dgm:prSet custT="1"/>
      <dgm:spPr/>
      <dgm:t>
        <a:bodyPr/>
        <a:lstStyle/>
        <a:p>
          <a:r>
            <a:rPr lang="en-US" sz="1400" dirty="0"/>
            <a:t>Identify and engage departments not currently served and pursue outreach meetings.</a:t>
          </a:r>
        </a:p>
      </dgm:t>
    </dgm:pt>
    <dgm:pt modelId="{0E04EFB9-B89D-465D-AE68-D010FF810DFA}" type="sibTrans" cxnId="{B89CF05D-9C79-4B55-A9B6-CBB06EBD0FA6}">
      <dgm:prSet/>
      <dgm:spPr/>
      <dgm:t>
        <a:bodyPr/>
        <a:lstStyle/>
        <a:p>
          <a:endParaRPr lang="en-US"/>
        </a:p>
      </dgm:t>
    </dgm:pt>
    <dgm:pt modelId="{D8707B09-BCD7-42AF-B63C-E524835807C2}" type="parTrans" cxnId="{B89CF05D-9C79-4B55-A9B6-CBB06EBD0FA6}">
      <dgm:prSet/>
      <dgm:spPr/>
      <dgm:t>
        <a:bodyPr/>
        <a:lstStyle/>
        <a:p>
          <a:endParaRPr lang="en-US"/>
        </a:p>
      </dgm:t>
    </dgm:pt>
    <dgm:pt modelId="{CAEE4C50-F528-4C92-9DEE-FD24F445D51E}">
      <dgm:prSet custT="1"/>
      <dgm:spPr/>
      <dgm:t>
        <a:bodyPr/>
        <a:lstStyle/>
        <a:p>
          <a:r>
            <a:rPr lang="en-US" sz="1400" dirty="0"/>
            <a:t>Assess feedback from LE and community members to identify change &amp; partnerships to enhance best practice.</a:t>
          </a:r>
          <a:br>
            <a:rPr lang="en-US" sz="1400" dirty="0"/>
          </a:br>
          <a:r>
            <a:rPr lang="en-US" sz="1400" b="1" dirty="0"/>
            <a:t>Responsible:</a:t>
          </a:r>
          <a:r>
            <a:rPr lang="en-US" sz="1400" dirty="0"/>
            <a:t> President/CEO, Sexual Assault Center Director, Advocacy Staff.</a:t>
          </a:r>
          <a:br>
            <a:rPr lang="en-US" sz="1400" dirty="0"/>
          </a:br>
          <a:r>
            <a:rPr lang="en-US" sz="1400" b="1" dirty="0"/>
            <a:t>Timeline:</a:t>
          </a:r>
          <a:r>
            <a:rPr lang="en-US" sz="1400" dirty="0"/>
            <a:t> Annually.</a:t>
          </a:r>
        </a:p>
      </dgm:t>
    </dgm:pt>
    <dgm:pt modelId="{B7851508-8326-45BC-BC65-033E8D16A88F}" type="parTrans" cxnId="{3BD810A8-70B3-4C39-BC4C-B44B357685D2}">
      <dgm:prSet/>
      <dgm:spPr/>
    </dgm:pt>
    <dgm:pt modelId="{932847FF-BB4B-4AF9-92BA-7D15129B037A}" type="sibTrans" cxnId="{3BD810A8-70B3-4C39-BC4C-B44B357685D2}">
      <dgm:prSet/>
      <dgm:spPr/>
    </dgm:pt>
    <dgm:pt modelId="{538EB1B7-FBE0-4406-9D82-BA6D2654CDC9}" type="pres">
      <dgm:prSet presAssocID="{EBD05519-D98B-43CC-B6C0-0D1A7AF1BEBA}" presName="Name0" presStyleCnt="0">
        <dgm:presLayoutVars>
          <dgm:dir/>
          <dgm:resizeHandles val="exact"/>
        </dgm:presLayoutVars>
      </dgm:prSet>
      <dgm:spPr/>
    </dgm:pt>
    <dgm:pt modelId="{68D18CF5-3571-4137-AFB0-C923CB9F29FD}" type="pres">
      <dgm:prSet presAssocID="{8414B59A-083B-45D2-9041-0DF3A225FE07}" presName="parAndChTx" presStyleLbl="node1" presStyleIdx="0" presStyleCnt="3" custScaleX="69307">
        <dgm:presLayoutVars>
          <dgm:bulletEnabled val="1"/>
        </dgm:presLayoutVars>
      </dgm:prSet>
      <dgm:spPr/>
    </dgm:pt>
    <dgm:pt modelId="{63511B7C-ABBD-437E-BD91-B2BAC60D53D0}" type="pres">
      <dgm:prSet presAssocID="{A296512B-70EE-44E9-8B9B-7AA512EE0E53}" presName="parAndChSpace" presStyleCnt="0"/>
      <dgm:spPr/>
    </dgm:pt>
    <dgm:pt modelId="{E25D97E0-B94D-4722-95A6-40F74B5082B8}" type="pres">
      <dgm:prSet presAssocID="{70EBA1B5-94C3-4676-B296-F28F83239931}" presName="parAndChTx" presStyleLbl="node1" presStyleIdx="1" presStyleCnt="3" custScaleX="77240">
        <dgm:presLayoutVars>
          <dgm:bulletEnabled val="1"/>
        </dgm:presLayoutVars>
      </dgm:prSet>
      <dgm:spPr/>
    </dgm:pt>
    <dgm:pt modelId="{A2A52AEC-CE0E-4448-91BE-8BDA07E47307}" type="pres">
      <dgm:prSet presAssocID="{E5C683E9-A01A-408E-8765-71DE019D5735}" presName="parAndChSpace" presStyleCnt="0"/>
      <dgm:spPr/>
    </dgm:pt>
    <dgm:pt modelId="{1A76C37A-7CF6-4B52-9616-91EE33D8AFE6}" type="pres">
      <dgm:prSet presAssocID="{B33AEC38-D52F-405D-85F5-37D2FDCFFCF7}" presName="parAndChTx" presStyleLbl="node1" presStyleIdx="2" presStyleCnt="3">
        <dgm:presLayoutVars>
          <dgm:bulletEnabled val="1"/>
        </dgm:presLayoutVars>
      </dgm:prSet>
      <dgm:spPr/>
    </dgm:pt>
  </dgm:ptLst>
  <dgm:cxnLst>
    <dgm:cxn modelId="{CDF72408-7BC5-4EA9-9636-E40F94EA790C}" srcId="{B33AEC38-D52F-405D-85F5-37D2FDCFFCF7}" destId="{93C56CE3-1E0A-43A7-8604-EBA65D7E0574}" srcOrd="1" destOrd="0" parTransId="{69B93FE4-F582-4179-9383-9AA2312785F8}" sibTransId="{FDC27274-DD82-4362-A706-310B1D9AD459}"/>
    <dgm:cxn modelId="{33F38111-5B2A-49AD-86FF-0E206A57723E}" type="presOf" srcId="{93C56CE3-1E0A-43A7-8604-EBA65D7E0574}" destId="{1A76C37A-7CF6-4B52-9616-91EE33D8AFE6}" srcOrd="0" destOrd="2" presId="urn:microsoft.com/office/officeart/2005/8/layout/hChevron3"/>
    <dgm:cxn modelId="{BFEA4518-209A-4F17-AB19-3710E4E51C34}" type="presOf" srcId="{70EBA1B5-94C3-4676-B296-F28F83239931}" destId="{E25D97E0-B94D-4722-95A6-40F74B5082B8}" srcOrd="0" destOrd="0" presId="urn:microsoft.com/office/officeart/2005/8/layout/hChevron3"/>
    <dgm:cxn modelId="{F7176823-D219-4AC2-B56E-76BD1D65DCF2}" srcId="{EBD05519-D98B-43CC-B6C0-0D1A7AF1BEBA}" destId="{70EBA1B5-94C3-4676-B296-F28F83239931}" srcOrd="1" destOrd="0" parTransId="{38099DB2-B6A8-4B13-82A0-1BE70E3B9ACE}" sibTransId="{E5C683E9-A01A-408E-8765-71DE019D5735}"/>
    <dgm:cxn modelId="{B89CF05D-9C79-4B55-A9B6-CBB06EBD0FA6}" srcId="{B33AEC38-D52F-405D-85F5-37D2FDCFFCF7}" destId="{7D18C116-CDA1-45EC-AA6B-8EF7EC282DDB}" srcOrd="0" destOrd="0" parTransId="{D8707B09-BCD7-42AF-B63C-E524835807C2}" sibTransId="{0E04EFB9-B89D-465D-AE68-D010FF810DFA}"/>
    <dgm:cxn modelId="{DD0B344A-7AE3-43BD-AB6A-0D499CBE317F}" type="presOf" srcId="{EBD05519-D98B-43CC-B6C0-0D1A7AF1BEBA}" destId="{538EB1B7-FBE0-4406-9D82-BA6D2654CDC9}" srcOrd="0" destOrd="0" presId="urn:microsoft.com/office/officeart/2005/8/layout/hChevron3"/>
    <dgm:cxn modelId="{2DC8B58D-83A9-466B-9954-C7DBFB64A547}" type="presOf" srcId="{7D18C116-CDA1-45EC-AA6B-8EF7EC282DDB}" destId="{1A76C37A-7CF6-4B52-9616-91EE33D8AFE6}" srcOrd="0" destOrd="1" presId="urn:microsoft.com/office/officeart/2005/8/layout/hChevron3"/>
    <dgm:cxn modelId="{3BD810A8-70B3-4C39-BC4C-B44B357685D2}" srcId="{B33AEC38-D52F-405D-85F5-37D2FDCFFCF7}" destId="{CAEE4C50-F528-4C92-9DEE-FD24F445D51E}" srcOrd="2" destOrd="0" parTransId="{B7851508-8326-45BC-BC65-033E8D16A88F}" sibTransId="{932847FF-BB4B-4AF9-92BA-7D15129B037A}"/>
    <dgm:cxn modelId="{A66498AA-6F1C-4E79-9DFA-31FD3B875F4B}" srcId="{EBD05519-D98B-43CC-B6C0-0D1A7AF1BEBA}" destId="{8414B59A-083B-45D2-9041-0DF3A225FE07}" srcOrd="0" destOrd="0" parTransId="{1BD395A8-C15A-4413-8996-04BBD2E0F395}" sibTransId="{A296512B-70EE-44E9-8B9B-7AA512EE0E53}"/>
    <dgm:cxn modelId="{452ED5B5-E552-4835-B5DD-43354F25C7CC}" type="presOf" srcId="{CAEE4C50-F528-4C92-9DEE-FD24F445D51E}" destId="{1A76C37A-7CF6-4B52-9616-91EE33D8AFE6}" srcOrd="0" destOrd="3" presId="urn:microsoft.com/office/officeart/2005/8/layout/hChevron3"/>
    <dgm:cxn modelId="{6F9137CA-D94E-497B-B54F-9D18D61AF524}" type="presOf" srcId="{B33AEC38-D52F-405D-85F5-37D2FDCFFCF7}" destId="{1A76C37A-7CF6-4B52-9616-91EE33D8AFE6}" srcOrd="0" destOrd="0" presId="urn:microsoft.com/office/officeart/2005/8/layout/hChevron3"/>
    <dgm:cxn modelId="{76F0B6CF-5778-48A4-805E-8E371109A1E4}" srcId="{EBD05519-D98B-43CC-B6C0-0D1A7AF1BEBA}" destId="{B33AEC38-D52F-405D-85F5-37D2FDCFFCF7}" srcOrd="2" destOrd="0" parTransId="{B83F7B59-37BE-4426-80AB-90106D9F92DA}" sibTransId="{F58C4AEF-308B-45E7-AAB9-C800D5E1024E}"/>
    <dgm:cxn modelId="{E11A54F1-B250-41EF-8CBF-E4B8F8161273}" type="presOf" srcId="{8414B59A-083B-45D2-9041-0DF3A225FE07}" destId="{68D18CF5-3571-4137-AFB0-C923CB9F29FD}" srcOrd="0" destOrd="0" presId="urn:microsoft.com/office/officeart/2005/8/layout/hChevron3"/>
    <dgm:cxn modelId="{05873AB4-6249-4A38-AE05-9FFB6DA77F9D}" type="presParOf" srcId="{538EB1B7-FBE0-4406-9D82-BA6D2654CDC9}" destId="{68D18CF5-3571-4137-AFB0-C923CB9F29FD}" srcOrd="0" destOrd="0" presId="urn:microsoft.com/office/officeart/2005/8/layout/hChevron3"/>
    <dgm:cxn modelId="{E6185B37-4997-481B-B47A-B769AFF9A529}" type="presParOf" srcId="{538EB1B7-FBE0-4406-9D82-BA6D2654CDC9}" destId="{63511B7C-ABBD-437E-BD91-B2BAC60D53D0}" srcOrd="1" destOrd="0" presId="urn:microsoft.com/office/officeart/2005/8/layout/hChevron3"/>
    <dgm:cxn modelId="{E890EA53-58BE-4EFD-A41C-DF2695F55E51}" type="presParOf" srcId="{538EB1B7-FBE0-4406-9D82-BA6D2654CDC9}" destId="{E25D97E0-B94D-4722-95A6-40F74B5082B8}" srcOrd="2" destOrd="0" presId="urn:microsoft.com/office/officeart/2005/8/layout/hChevron3"/>
    <dgm:cxn modelId="{636D5AD2-2A0F-4975-9FAB-83B7F730447B}" type="presParOf" srcId="{538EB1B7-FBE0-4406-9D82-BA6D2654CDC9}" destId="{A2A52AEC-CE0E-4448-91BE-8BDA07E47307}" srcOrd="3" destOrd="0" presId="urn:microsoft.com/office/officeart/2005/8/layout/hChevron3"/>
    <dgm:cxn modelId="{557430C1-B239-4C43-BA52-90868106F315}" type="presParOf" srcId="{538EB1B7-FBE0-4406-9D82-BA6D2654CDC9}" destId="{1A76C37A-7CF6-4B52-9616-91EE33D8AFE6}" srcOrd="4" destOrd="0" presId="urn:microsoft.com/office/officeart/2005/8/layout/hChevro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0F908B2-C38B-4FE7-8B22-83A9FB45AE1F}" type="doc">
      <dgm:prSet loTypeId="urn:microsoft.com/office/officeart/2005/8/layout/vList2" loCatId="list" qsTypeId="urn:microsoft.com/office/officeart/2005/8/quickstyle/simple4" qsCatId="simple" csTypeId="urn:microsoft.com/office/officeart/2005/8/colors/colorful2" csCatId="colorful" phldr="1"/>
      <dgm:spPr/>
      <dgm:t>
        <a:bodyPr/>
        <a:lstStyle/>
        <a:p>
          <a:endParaRPr lang="en-US"/>
        </a:p>
      </dgm:t>
    </dgm:pt>
    <dgm:pt modelId="{BAF5A112-B0AC-409C-87FF-911523EF4584}">
      <dgm:prSet/>
      <dgm:spPr>
        <a:gradFill rotWithShape="0">
          <a:gsLst>
            <a:gs pos="57000">
              <a:srgbClr val="7030A0"/>
            </a:gs>
            <a:gs pos="0">
              <a:srgbClr val="7030A0"/>
            </a:gs>
            <a:gs pos="100000">
              <a:schemeClr val="accent6">
                <a:lumMod val="75000"/>
              </a:schemeClr>
            </a:gs>
          </a:gsLst>
        </a:gradFill>
      </dgm:spPr>
      <dgm:t>
        <a:bodyPr/>
        <a:lstStyle/>
        <a:p>
          <a:r>
            <a:rPr lang="en-US" b="1"/>
            <a:t>Recruitment Strategies</a:t>
          </a:r>
          <a:endParaRPr lang="en-US"/>
        </a:p>
      </dgm:t>
    </dgm:pt>
    <dgm:pt modelId="{5D93D7D6-2058-40AE-8C6B-5D2A907CA0C9}" type="parTrans" cxnId="{4255F89D-B5E1-48D3-BAB4-DFFA6F6484B1}">
      <dgm:prSet/>
      <dgm:spPr/>
      <dgm:t>
        <a:bodyPr/>
        <a:lstStyle/>
        <a:p>
          <a:endParaRPr lang="en-US"/>
        </a:p>
      </dgm:t>
    </dgm:pt>
    <dgm:pt modelId="{AD423F50-A1D1-47ED-8E74-F726318DE811}" type="sibTrans" cxnId="{4255F89D-B5E1-48D3-BAB4-DFFA6F6484B1}">
      <dgm:prSet/>
      <dgm:spPr/>
      <dgm:t>
        <a:bodyPr/>
        <a:lstStyle/>
        <a:p>
          <a:endParaRPr lang="en-US"/>
        </a:p>
      </dgm:t>
    </dgm:pt>
    <dgm:pt modelId="{44E20872-445A-4113-BBDD-B2115B646778}">
      <dgm:prSet/>
      <dgm:spPr/>
      <dgm:t>
        <a:bodyPr/>
        <a:lstStyle/>
        <a:p>
          <a:r>
            <a:rPr lang="en-US"/>
            <a:t>Maintain a visible presence on job boards to attract licensed therapists with expertise in trauma-informed care.</a:t>
          </a:r>
        </a:p>
      </dgm:t>
    </dgm:pt>
    <dgm:pt modelId="{81AE77A8-2569-4FB8-BC10-777EB7C0B9A0}" type="parTrans" cxnId="{96E0084E-725E-41F4-B4DF-0E12CB6384F6}">
      <dgm:prSet/>
      <dgm:spPr/>
      <dgm:t>
        <a:bodyPr/>
        <a:lstStyle/>
        <a:p>
          <a:endParaRPr lang="en-US"/>
        </a:p>
      </dgm:t>
    </dgm:pt>
    <dgm:pt modelId="{7A8A295C-743E-4C89-BFDE-A1812467DA68}" type="sibTrans" cxnId="{96E0084E-725E-41F4-B4DF-0E12CB6384F6}">
      <dgm:prSet/>
      <dgm:spPr/>
      <dgm:t>
        <a:bodyPr/>
        <a:lstStyle/>
        <a:p>
          <a:endParaRPr lang="en-US"/>
        </a:p>
      </dgm:t>
    </dgm:pt>
    <dgm:pt modelId="{C2AFBCD9-6195-45E0-8AEB-814160C84241}">
      <dgm:prSet/>
      <dgm:spPr/>
      <dgm:t>
        <a:bodyPr/>
        <a:lstStyle/>
        <a:p>
          <a:r>
            <a:rPr lang="en-US"/>
            <a:t>Utilize community partners and local universities to communicate job openings.</a:t>
          </a:r>
        </a:p>
      </dgm:t>
    </dgm:pt>
    <dgm:pt modelId="{8754BA05-9C82-4F94-BFC0-1490FDE53D7A}" type="parTrans" cxnId="{ED2E82A4-12D9-48B8-8DD7-CFA0AB6D2C31}">
      <dgm:prSet/>
      <dgm:spPr/>
      <dgm:t>
        <a:bodyPr/>
        <a:lstStyle/>
        <a:p>
          <a:endParaRPr lang="en-US"/>
        </a:p>
      </dgm:t>
    </dgm:pt>
    <dgm:pt modelId="{1B94F845-5DA0-4BC1-8DD4-F2BD74B4E18A}" type="sibTrans" cxnId="{ED2E82A4-12D9-48B8-8DD7-CFA0AB6D2C31}">
      <dgm:prSet/>
      <dgm:spPr/>
      <dgm:t>
        <a:bodyPr/>
        <a:lstStyle/>
        <a:p>
          <a:endParaRPr lang="en-US"/>
        </a:p>
      </dgm:t>
    </dgm:pt>
    <dgm:pt modelId="{717D94C9-E400-4007-9E76-DE3BD10CB497}">
      <dgm:prSet/>
      <dgm:spPr/>
      <dgm:t>
        <a:bodyPr/>
        <a:lstStyle/>
        <a:p>
          <a:r>
            <a:rPr lang="en-US"/>
            <a:t>Take on interns to expose and train potential therapist candidates.</a:t>
          </a:r>
        </a:p>
      </dgm:t>
    </dgm:pt>
    <dgm:pt modelId="{B06E9853-7FF5-4846-A579-816DE25A4241}" type="parTrans" cxnId="{7364C963-447A-4C8B-8EAA-4EAF7C72CC00}">
      <dgm:prSet/>
      <dgm:spPr/>
      <dgm:t>
        <a:bodyPr/>
        <a:lstStyle/>
        <a:p>
          <a:endParaRPr lang="en-US"/>
        </a:p>
      </dgm:t>
    </dgm:pt>
    <dgm:pt modelId="{886A6D24-B6F4-4711-99AF-95334992B71F}" type="sibTrans" cxnId="{7364C963-447A-4C8B-8EAA-4EAF7C72CC00}">
      <dgm:prSet/>
      <dgm:spPr/>
      <dgm:t>
        <a:bodyPr/>
        <a:lstStyle/>
        <a:p>
          <a:endParaRPr lang="en-US"/>
        </a:p>
      </dgm:t>
    </dgm:pt>
    <dgm:pt modelId="{3221D157-104E-4C4E-AC3B-B684980B88E2}">
      <dgm:prSet/>
      <dgm:spPr/>
      <dgm:t>
        <a:bodyPr/>
        <a:lstStyle/>
        <a:p>
          <a:r>
            <a:rPr lang="en-US"/>
            <a:t>Highlight the Sexual Assault Center’s impact through testimonials to inspire prospective therapists to join the team.</a:t>
          </a:r>
        </a:p>
      </dgm:t>
    </dgm:pt>
    <dgm:pt modelId="{2254D8DF-4146-4CE7-84D0-6C2023D8F89E}" type="parTrans" cxnId="{BCED04C4-F97F-4814-B601-C58CC6FDC4BC}">
      <dgm:prSet/>
      <dgm:spPr/>
      <dgm:t>
        <a:bodyPr/>
        <a:lstStyle/>
        <a:p>
          <a:endParaRPr lang="en-US"/>
        </a:p>
      </dgm:t>
    </dgm:pt>
    <dgm:pt modelId="{E9FFC106-C7DC-44E4-9892-28D50A99DB46}" type="sibTrans" cxnId="{BCED04C4-F97F-4814-B601-C58CC6FDC4BC}">
      <dgm:prSet/>
      <dgm:spPr/>
      <dgm:t>
        <a:bodyPr/>
        <a:lstStyle/>
        <a:p>
          <a:endParaRPr lang="en-US"/>
        </a:p>
      </dgm:t>
    </dgm:pt>
    <dgm:pt modelId="{53D6B328-BAC1-4F11-B1A8-B15C4EB6BFBA}" type="pres">
      <dgm:prSet presAssocID="{50F908B2-C38B-4FE7-8B22-83A9FB45AE1F}" presName="linear" presStyleCnt="0">
        <dgm:presLayoutVars>
          <dgm:animLvl val="lvl"/>
          <dgm:resizeHandles val="exact"/>
        </dgm:presLayoutVars>
      </dgm:prSet>
      <dgm:spPr/>
    </dgm:pt>
    <dgm:pt modelId="{005E0A86-4DC4-432D-BE74-6E1FD51803AF}" type="pres">
      <dgm:prSet presAssocID="{BAF5A112-B0AC-409C-87FF-911523EF4584}" presName="parentText" presStyleLbl="node1" presStyleIdx="0" presStyleCnt="1">
        <dgm:presLayoutVars>
          <dgm:chMax val="0"/>
          <dgm:bulletEnabled val="1"/>
        </dgm:presLayoutVars>
      </dgm:prSet>
      <dgm:spPr/>
    </dgm:pt>
    <dgm:pt modelId="{29E1E9FF-1970-4DA0-BC52-D76F8D8F3A5D}" type="pres">
      <dgm:prSet presAssocID="{BAF5A112-B0AC-409C-87FF-911523EF4584}" presName="childText" presStyleLbl="revTx" presStyleIdx="0" presStyleCnt="1">
        <dgm:presLayoutVars>
          <dgm:bulletEnabled val="1"/>
        </dgm:presLayoutVars>
      </dgm:prSet>
      <dgm:spPr/>
    </dgm:pt>
  </dgm:ptLst>
  <dgm:cxnLst>
    <dgm:cxn modelId="{88708715-9F96-480C-BE0F-9E7B5622FAC8}" type="presOf" srcId="{3221D157-104E-4C4E-AC3B-B684980B88E2}" destId="{29E1E9FF-1970-4DA0-BC52-D76F8D8F3A5D}" srcOrd="0" destOrd="3" presId="urn:microsoft.com/office/officeart/2005/8/layout/vList2"/>
    <dgm:cxn modelId="{C285D129-9A32-4968-95A5-DDBA19E7922E}" type="presOf" srcId="{717D94C9-E400-4007-9E76-DE3BD10CB497}" destId="{29E1E9FF-1970-4DA0-BC52-D76F8D8F3A5D}" srcOrd="0" destOrd="2" presId="urn:microsoft.com/office/officeart/2005/8/layout/vList2"/>
    <dgm:cxn modelId="{7364C963-447A-4C8B-8EAA-4EAF7C72CC00}" srcId="{BAF5A112-B0AC-409C-87FF-911523EF4584}" destId="{717D94C9-E400-4007-9E76-DE3BD10CB497}" srcOrd="2" destOrd="0" parTransId="{B06E9853-7FF5-4846-A579-816DE25A4241}" sibTransId="{886A6D24-B6F4-4711-99AF-95334992B71F}"/>
    <dgm:cxn modelId="{5D91A748-CFD7-4086-BE4D-3FFA73B5423D}" type="presOf" srcId="{44E20872-445A-4113-BBDD-B2115B646778}" destId="{29E1E9FF-1970-4DA0-BC52-D76F8D8F3A5D}" srcOrd="0" destOrd="0" presId="urn:microsoft.com/office/officeart/2005/8/layout/vList2"/>
    <dgm:cxn modelId="{96E0084E-725E-41F4-B4DF-0E12CB6384F6}" srcId="{BAF5A112-B0AC-409C-87FF-911523EF4584}" destId="{44E20872-445A-4113-BBDD-B2115B646778}" srcOrd="0" destOrd="0" parTransId="{81AE77A8-2569-4FB8-BC10-777EB7C0B9A0}" sibTransId="{7A8A295C-743E-4C89-BFDE-A1812467DA68}"/>
    <dgm:cxn modelId="{38084575-1300-4F96-A96E-EA7983D27CBD}" type="presOf" srcId="{50F908B2-C38B-4FE7-8B22-83A9FB45AE1F}" destId="{53D6B328-BAC1-4F11-B1A8-B15C4EB6BFBA}" srcOrd="0" destOrd="0" presId="urn:microsoft.com/office/officeart/2005/8/layout/vList2"/>
    <dgm:cxn modelId="{D81C378A-98FD-46E5-83D7-FC9AA60BC61B}" type="presOf" srcId="{BAF5A112-B0AC-409C-87FF-911523EF4584}" destId="{005E0A86-4DC4-432D-BE74-6E1FD51803AF}" srcOrd="0" destOrd="0" presId="urn:microsoft.com/office/officeart/2005/8/layout/vList2"/>
    <dgm:cxn modelId="{4255F89D-B5E1-48D3-BAB4-DFFA6F6484B1}" srcId="{50F908B2-C38B-4FE7-8B22-83A9FB45AE1F}" destId="{BAF5A112-B0AC-409C-87FF-911523EF4584}" srcOrd="0" destOrd="0" parTransId="{5D93D7D6-2058-40AE-8C6B-5D2A907CA0C9}" sibTransId="{AD423F50-A1D1-47ED-8E74-F726318DE811}"/>
    <dgm:cxn modelId="{ED2E82A4-12D9-48B8-8DD7-CFA0AB6D2C31}" srcId="{BAF5A112-B0AC-409C-87FF-911523EF4584}" destId="{C2AFBCD9-6195-45E0-8AEB-814160C84241}" srcOrd="1" destOrd="0" parTransId="{8754BA05-9C82-4F94-BFC0-1490FDE53D7A}" sibTransId="{1B94F845-5DA0-4BC1-8DD4-F2BD74B4E18A}"/>
    <dgm:cxn modelId="{BCED04C4-F97F-4814-B601-C58CC6FDC4BC}" srcId="{BAF5A112-B0AC-409C-87FF-911523EF4584}" destId="{3221D157-104E-4C4E-AC3B-B684980B88E2}" srcOrd="3" destOrd="0" parTransId="{2254D8DF-4146-4CE7-84D0-6C2023D8F89E}" sibTransId="{E9FFC106-C7DC-44E4-9892-28D50A99DB46}"/>
    <dgm:cxn modelId="{A4790DDA-1A6F-418B-B78A-FF0865F77B0B}" type="presOf" srcId="{C2AFBCD9-6195-45E0-8AEB-814160C84241}" destId="{29E1E9FF-1970-4DA0-BC52-D76F8D8F3A5D}" srcOrd="0" destOrd="1" presId="urn:microsoft.com/office/officeart/2005/8/layout/vList2"/>
    <dgm:cxn modelId="{EB39920F-8231-4E9B-B70E-CD6D1BFC9F94}" type="presParOf" srcId="{53D6B328-BAC1-4F11-B1A8-B15C4EB6BFBA}" destId="{005E0A86-4DC4-432D-BE74-6E1FD51803AF}" srcOrd="0" destOrd="0" presId="urn:microsoft.com/office/officeart/2005/8/layout/vList2"/>
    <dgm:cxn modelId="{907A4DB6-715E-4125-9DDE-020358BEF102}" type="presParOf" srcId="{53D6B328-BAC1-4F11-B1A8-B15C4EB6BFBA}" destId="{29E1E9FF-1970-4DA0-BC52-D76F8D8F3A5D}" srcOrd="1"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8A6FF42-DE6C-4CCD-AD34-1112A4AC4667}" type="doc">
      <dgm:prSet loTypeId="urn:microsoft.com/office/officeart/2016/7/layout/VerticalSolidActionList" loCatId="List" qsTypeId="urn:microsoft.com/office/officeart/2005/8/quickstyle/simple1" qsCatId="simple" csTypeId="urn:microsoft.com/office/officeart/2005/8/colors/colorful5" csCatId="colorful"/>
      <dgm:spPr/>
      <dgm:t>
        <a:bodyPr/>
        <a:lstStyle/>
        <a:p>
          <a:endParaRPr lang="en-US"/>
        </a:p>
      </dgm:t>
    </dgm:pt>
    <dgm:pt modelId="{F4BADD6B-906E-4A79-9B96-D6620CD97700}">
      <dgm:prSet/>
      <dgm:spPr/>
      <dgm:t>
        <a:bodyPr/>
        <a:lstStyle/>
        <a:p>
          <a:r>
            <a:rPr lang="en-US" dirty="0"/>
            <a:t>Goal</a:t>
          </a:r>
        </a:p>
      </dgm:t>
    </dgm:pt>
    <dgm:pt modelId="{EFF9593B-3D0E-453D-BBF7-52CC23992A18}" type="parTrans" cxnId="{28A7518B-8A3B-4A37-9E59-43BA45B3E148}">
      <dgm:prSet/>
      <dgm:spPr/>
      <dgm:t>
        <a:bodyPr/>
        <a:lstStyle/>
        <a:p>
          <a:endParaRPr lang="en-US"/>
        </a:p>
      </dgm:t>
    </dgm:pt>
    <dgm:pt modelId="{039C835F-6F03-4292-9FB9-B3165B79A2EA}" type="sibTrans" cxnId="{28A7518B-8A3B-4A37-9E59-43BA45B3E148}">
      <dgm:prSet/>
      <dgm:spPr/>
      <dgm:t>
        <a:bodyPr/>
        <a:lstStyle/>
        <a:p>
          <a:endParaRPr lang="en-US"/>
        </a:p>
      </dgm:t>
    </dgm:pt>
    <dgm:pt modelId="{4E37005B-0DA4-49A1-861B-D18F6BBBF181}">
      <dgm:prSet custT="1"/>
      <dgm:spPr/>
      <dgm:t>
        <a:bodyPr/>
        <a:lstStyle/>
        <a:p>
          <a:r>
            <a:rPr lang="en-US" sz="2000" dirty="0"/>
            <a:t>Goal #1: Recruit Fundraising Volunteers or Interns</a:t>
          </a:r>
        </a:p>
      </dgm:t>
    </dgm:pt>
    <dgm:pt modelId="{07B2D62F-1467-48D4-B495-EC35DACFF4D1}" type="parTrans" cxnId="{82A7FFDF-3C2A-4769-837F-4B32A333AFFC}">
      <dgm:prSet/>
      <dgm:spPr/>
      <dgm:t>
        <a:bodyPr/>
        <a:lstStyle/>
        <a:p>
          <a:endParaRPr lang="en-US"/>
        </a:p>
      </dgm:t>
    </dgm:pt>
    <dgm:pt modelId="{B21AADCB-6D79-485E-9282-F2F3E3B602C0}" type="sibTrans" cxnId="{82A7FFDF-3C2A-4769-837F-4B32A333AFFC}">
      <dgm:prSet/>
      <dgm:spPr/>
      <dgm:t>
        <a:bodyPr/>
        <a:lstStyle/>
        <a:p>
          <a:endParaRPr lang="en-US"/>
        </a:p>
      </dgm:t>
    </dgm:pt>
    <dgm:pt modelId="{0FAC6421-9878-4059-9FBC-BF99770CAD61}">
      <dgm:prSet/>
      <dgm:spPr/>
      <dgm:t>
        <a:bodyPr/>
        <a:lstStyle/>
        <a:p>
          <a:r>
            <a:rPr lang="en-US" dirty="0"/>
            <a:t>Action</a:t>
          </a:r>
        </a:p>
      </dgm:t>
    </dgm:pt>
    <dgm:pt modelId="{22F03C8C-1252-4FFE-A55B-FB8B59F215EB}" type="parTrans" cxnId="{A8CD7765-74E5-4462-92D0-3DB33C802944}">
      <dgm:prSet/>
      <dgm:spPr/>
      <dgm:t>
        <a:bodyPr/>
        <a:lstStyle/>
        <a:p>
          <a:endParaRPr lang="en-US"/>
        </a:p>
      </dgm:t>
    </dgm:pt>
    <dgm:pt modelId="{708AC1C2-3321-4069-BB7D-77288C919585}" type="sibTrans" cxnId="{A8CD7765-74E5-4462-92D0-3DB33C802944}">
      <dgm:prSet/>
      <dgm:spPr/>
      <dgm:t>
        <a:bodyPr/>
        <a:lstStyle/>
        <a:p>
          <a:endParaRPr lang="en-US"/>
        </a:p>
      </dgm:t>
    </dgm:pt>
    <dgm:pt modelId="{C045E0E5-CF94-49C2-A0EB-71AFC151EFB7}">
      <dgm:prSet custT="1"/>
      <dgm:spPr/>
      <dgm:t>
        <a:bodyPr/>
        <a:lstStyle/>
        <a:p>
          <a:r>
            <a:rPr lang="en-US" sz="2000" dirty="0"/>
            <a:t>Action Strategies &amp; Responsible Parties</a:t>
          </a:r>
          <a:r>
            <a:rPr lang="en-US" sz="2000" dirty="0">
              <a:latin typeface="Century Gothic" panose="020B0502020202020204"/>
            </a:rPr>
            <a:t>:</a:t>
          </a:r>
          <a:endParaRPr lang="en-US" sz="2000" dirty="0"/>
        </a:p>
      </dgm:t>
    </dgm:pt>
    <dgm:pt modelId="{24128E98-29B3-4C3B-95FD-6B4D56710F33}" type="parTrans" cxnId="{56FAD87E-6965-420A-A3F1-6CE667C4371A}">
      <dgm:prSet/>
      <dgm:spPr/>
      <dgm:t>
        <a:bodyPr/>
        <a:lstStyle/>
        <a:p>
          <a:endParaRPr lang="en-US"/>
        </a:p>
      </dgm:t>
    </dgm:pt>
    <dgm:pt modelId="{BC045F37-D897-4A32-AC48-042D8027599F}" type="sibTrans" cxnId="{56FAD87E-6965-420A-A3F1-6CE667C4371A}">
      <dgm:prSet/>
      <dgm:spPr/>
      <dgm:t>
        <a:bodyPr/>
        <a:lstStyle/>
        <a:p>
          <a:endParaRPr lang="en-US"/>
        </a:p>
      </dgm:t>
    </dgm:pt>
    <dgm:pt modelId="{F00AAA50-B479-4D84-B615-5F2DEF0D2963}">
      <dgm:prSet/>
      <dgm:spPr/>
      <dgm:t>
        <a:bodyPr/>
        <a:lstStyle/>
        <a:p>
          <a:r>
            <a:rPr lang="en-US" dirty="0"/>
            <a:t>Establish</a:t>
          </a:r>
        </a:p>
      </dgm:t>
    </dgm:pt>
    <dgm:pt modelId="{828D4829-9187-4A56-B5C5-A8CCF453F2D9}" type="parTrans" cxnId="{33C4A6EC-E729-4FAD-9AB6-A763F68C4F00}">
      <dgm:prSet/>
      <dgm:spPr/>
      <dgm:t>
        <a:bodyPr/>
        <a:lstStyle/>
        <a:p>
          <a:endParaRPr lang="en-US"/>
        </a:p>
      </dgm:t>
    </dgm:pt>
    <dgm:pt modelId="{4040D555-D195-41CF-8290-6E57A67EFA76}" type="sibTrans" cxnId="{33C4A6EC-E729-4FAD-9AB6-A763F68C4F00}">
      <dgm:prSet/>
      <dgm:spPr/>
      <dgm:t>
        <a:bodyPr/>
        <a:lstStyle/>
        <a:p>
          <a:endParaRPr lang="en-US"/>
        </a:p>
      </dgm:t>
    </dgm:pt>
    <dgm:pt modelId="{17F8F891-D95C-4B7F-BF22-C079800F9B37}">
      <dgm:prSet custT="1"/>
      <dgm:spPr/>
      <dgm:t>
        <a:bodyPr/>
        <a:lstStyle/>
        <a:p>
          <a:r>
            <a:rPr lang="en-US" sz="1400" dirty="0"/>
            <a:t>Establish a base of volunteers or interns to assist with event planning, donor research, or managing fundraising logistics.</a:t>
          </a:r>
          <a:br>
            <a:rPr lang="en-US" sz="1400" dirty="0"/>
          </a:br>
          <a:r>
            <a:rPr lang="en-US" sz="1400" dirty="0"/>
            <a:t>Responsible: President/CEO, Center Directors, Finance Director.</a:t>
          </a:r>
          <a:br>
            <a:rPr lang="en-US" sz="1400" dirty="0"/>
          </a:br>
          <a:r>
            <a:rPr lang="en-US" sz="1400" dirty="0"/>
            <a:t>Timeline: Ongoing.</a:t>
          </a:r>
        </a:p>
      </dgm:t>
    </dgm:pt>
    <dgm:pt modelId="{EBDB1470-9762-47A7-819A-D517245B9969}" type="parTrans" cxnId="{D0AA7FFE-329E-4D6E-B57F-27454D20BF93}">
      <dgm:prSet/>
      <dgm:spPr/>
      <dgm:t>
        <a:bodyPr/>
        <a:lstStyle/>
        <a:p>
          <a:endParaRPr lang="en-US"/>
        </a:p>
      </dgm:t>
    </dgm:pt>
    <dgm:pt modelId="{400270F0-AA7C-4DBF-B90E-9D2A5544FB6A}" type="sibTrans" cxnId="{D0AA7FFE-329E-4D6E-B57F-27454D20BF93}">
      <dgm:prSet/>
      <dgm:spPr/>
      <dgm:t>
        <a:bodyPr/>
        <a:lstStyle/>
        <a:p>
          <a:endParaRPr lang="en-US"/>
        </a:p>
      </dgm:t>
    </dgm:pt>
    <dgm:pt modelId="{D019B7CC-8190-4D35-B486-A062CBF127BF}">
      <dgm:prSet/>
      <dgm:spPr/>
      <dgm:t>
        <a:bodyPr/>
        <a:lstStyle/>
        <a:p>
          <a:r>
            <a:rPr lang="en-US" dirty="0"/>
            <a:t>Meet</a:t>
          </a:r>
        </a:p>
      </dgm:t>
    </dgm:pt>
    <dgm:pt modelId="{7CD3301E-8E0F-4ADE-A81A-B8B22A3E1808}" type="parTrans" cxnId="{1B24C5F5-2D83-424B-8941-A3BE513DD215}">
      <dgm:prSet/>
      <dgm:spPr/>
      <dgm:t>
        <a:bodyPr/>
        <a:lstStyle/>
        <a:p>
          <a:endParaRPr lang="en-US"/>
        </a:p>
      </dgm:t>
    </dgm:pt>
    <dgm:pt modelId="{2DFDEE40-217D-401F-B9B0-0C27FE54D1B7}" type="sibTrans" cxnId="{1B24C5F5-2D83-424B-8941-A3BE513DD215}">
      <dgm:prSet/>
      <dgm:spPr/>
      <dgm:t>
        <a:bodyPr/>
        <a:lstStyle/>
        <a:p>
          <a:endParaRPr lang="en-US"/>
        </a:p>
      </dgm:t>
    </dgm:pt>
    <dgm:pt modelId="{2B524EC8-7AD9-459C-B7FC-9642DFBD5826}">
      <dgm:prSet custT="1"/>
      <dgm:spPr/>
      <dgm:t>
        <a:bodyPr/>
        <a:lstStyle/>
        <a:p>
          <a:r>
            <a:rPr lang="en-US" sz="1600" dirty="0"/>
            <a:t>Meet regularly as a Fundraising Committee to support and execute fundraisers.</a:t>
          </a:r>
          <a:br>
            <a:rPr lang="en-US" sz="1600" dirty="0"/>
          </a:br>
          <a:r>
            <a:rPr lang="en-US" sz="1600" dirty="0"/>
            <a:t>Responsible: Counseling Center Director, Sexual Assault Center Director.</a:t>
          </a:r>
          <a:br>
            <a:rPr lang="en-US" sz="1600" dirty="0"/>
          </a:br>
          <a:r>
            <a:rPr lang="en-US" sz="1600" dirty="0"/>
            <a:t>Timeline: Annually.</a:t>
          </a:r>
        </a:p>
      </dgm:t>
    </dgm:pt>
    <dgm:pt modelId="{D718A657-21DD-4AA4-899A-85F73CF45169}" type="parTrans" cxnId="{7E8F40BD-74C2-41E1-8E41-33E69B8D61F3}">
      <dgm:prSet/>
      <dgm:spPr/>
      <dgm:t>
        <a:bodyPr/>
        <a:lstStyle/>
        <a:p>
          <a:endParaRPr lang="en-US"/>
        </a:p>
      </dgm:t>
    </dgm:pt>
    <dgm:pt modelId="{B9C91619-D37E-47FE-9EB6-6654FDCF2C66}" type="sibTrans" cxnId="{7E8F40BD-74C2-41E1-8E41-33E69B8D61F3}">
      <dgm:prSet/>
      <dgm:spPr/>
      <dgm:t>
        <a:bodyPr/>
        <a:lstStyle/>
        <a:p>
          <a:endParaRPr lang="en-US"/>
        </a:p>
      </dgm:t>
    </dgm:pt>
    <dgm:pt modelId="{461174DD-8ABB-43B4-8A34-328E069D34A3}" type="pres">
      <dgm:prSet presAssocID="{D8A6FF42-DE6C-4CCD-AD34-1112A4AC4667}" presName="Name0" presStyleCnt="0">
        <dgm:presLayoutVars>
          <dgm:dir/>
          <dgm:animLvl val="lvl"/>
          <dgm:resizeHandles val="exact"/>
        </dgm:presLayoutVars>
      </dgm:prSet>
      <dgm:spPr/>
    </dgm:pt>
    <dgm:pt modelId="{F725A1C6-66CD-45B4-B59A-1118FA7B5BD1}" type="pres">
      <dgm:prSet presAssocID="{F4BADD6B-906E-4A79-9B96-D6620CD97700}" presName="linNode" presStyleCnt="0"/>
      <dgm:spPr/>
    </dgm:pt>
    <dgm:pt modelId="{60BC9A10-DC7F-40E0-9D46-B90A77960B4E}" type="pres">
      <dgm:prSet presAssocID="{F4BADD6B-906E-4A79-9B96-D6620CD97700}" presName="parentText" presStyleLbl="alignNode1" presStyleIdx="0" presStyleCnt="4">
        <dgm:presLayoutVars>
          <dgm:chMax val="1"/>
          <dgm:bulletEnabled/>
        </dgm:presLayoutVars>
      </dgm:prSet>
      <dgm:spPr/>
    </dgm:pt>
    <dgm:pt modelId="{1F6FCF19-8EB8-4FAE-A163-5D8C60FC7D08}" type="pres">
      <dgm:prSet presAssocID="{F4BADD6B-906E-4A79-9B96-D6620CD97700}" presName="descendantText" presStyleLbl="alignAccFollowNode1" presStyleIdx="0" presStyleCnt="4">
        <dgm:presLayoutVars>
          <dgm:bulletEnabled/>
        </dgm:presLayoutVars>
      </dgm:prSet>
      <dgm:spPr/>
    </dgm:pt>
    <dgm:pt modelId="{6CAAD6E1-4C48-4E03-81E9-CFB797989536}" type="pres">
      <dgm:prSet presAssocID="{039C835F-6F03-4292-9FB9-B3165B79A2EA}" presName="sp" presStyleCnt="0"/>
      <dgm:spPr/>
    </dgm:pt>
    <dgm:pt modelId="{4D7C8BBE-F660-4CFF-AC34-09D1036F04B1}" type="pres">
      <dgm:prSet presAssocID="{0FAC6421-9878-4059-9FBC-BF99770CAD61}" presName="linNode" presStyleCnt="0"/>
      <dgm:spPr/>
    </dgm:pt>
    <dgm:pt modelId="{3A7B44E7-118D-4D5D-B4C0-ECE43138960B}" type="pres">
      <dgm:prSet presAssocID="{0FAC6421-9878-4059-9FBC-BF99770CAD61}" presName="parentText" presStyleLbl="alignNode1" presStyleIdx="1" presStyleCnt="4">
        <dgm:presLayoutVars>
          <dgm:chMax val="1"/>
          <dgm:bulletEnabled/>
        </dgm:presLayoutVars>
      </dgm:prSet>
      <dgm:spPr/>
    </dgm:pt>
    <dgm:pt modelId="{C8B722A4-EA24-4F71-BAA6-16A85F2C6DBA}" type="pres">
      <dgm:prSet presAssocID="{0FAC6421-9878-4059-9FBC-BF99770CAD61}" presName="descendantText" presStyleLbl="alignAccFollowNode1" presStyleIdx="1" presStyleCnt="4">
        <dgm:presLayoutVars>
          <dgm:bulletEnabled/>
        </dgm:presLayoutVars>
      </dgm:prSet>
      <dgm:spPr/>
    </dgm:pt>
    <dgm:pt modelId="{F4FE479B-6A1E-484D-B5EC-8CF7279A7A42}" type="pres">
      <dgm:prSet presAssocID="{708AC1C2-3321-4069-BB7D-77288C919585}" presName="sp" presStyleCnt="0"/>
      <dgm:spPr/>
    </dgm:pt>
    <dgm:pt modelId="{91B5ADA1-94A7-49E1-8406-7922CE12CBEE}" type="pres">
      <dgm:prSet presAssocID="{F00AAA50-B479-4D84-B615-5F2DEF0D2963}" presName="linNode" presStyleCnt="0"/>
      <dgm:spPr/>
    </dgm:pt>
    <dgm:pt modelId="{02E7725D-E352-40D9-BC99-009F148A0D37}" type="pres">
      <dgm:prSet presAssocID="{F00AAA50-B479-4D84-B615-5F2DEF0D2963}" presName="parentText" presStyleLbl="alignNode1" presStyleIdx="2" presStyleCnt="4">
        <dgm:presLayoutVars>
          <dgm:chMax val="1"/>
          <dgm:bulletEnabled/>
        </dgm:presLayoutVars>
      </dgm:prSet>
      <dgm:spPr/>
    </dgm:pt>
    <dgm:pt modelId="{E8483A1D-AC10-40AD-A9F0-EBE2400C068E}" type="pres">
      <dgm:prSet presAssocID="{F00AAA50-B479-4D84-B615-5F2DEF0D2963}" presName="descendantText" presStyleLbl="alignAccFollowNode1" presStyleIdx="2" presStyleCnt="4">
        <dgm:presLayoutVars>
          <dgm:bulletEnabled/>
        </dgm:presLayoutVars>
      </dgm:prSet>
      <dgm:spPr/>
    </dgm:pt>
    <dgm:pt modelId="{29E71BDF-5866-4832-8EA0-25BFD2EE712D}" type="pres">
      <dgm:prSet presAssocID="{4040D555-D195-41CF-8290-6E57A67EFA76}" presName="sp" presStyleCnt="0"/>
      <dgm:spPr/>
    </dgm:pt>
    <dgm:pt modelId="{3F84A6C7-60A8-4654-ACAE-E9545BDDAEE1}" type="pres">
      <dgm:prSet presAssocID="{D019B7CC-8190-4D35-B486-A062CBF127BF}" presName="linNode" presStyleCnt="0"/>
      <dgm:spPr/>
    </dgm:pt>
    <dgm:pt modelId="{FD250817-B772-49C9-9DC3-75F3B739C5FC}" type="pres">
      <dgm:prSet presAssocID="{D019B7CC-8190-4D35-B486-A062CBF127BF}" presName="parentText" presStyleLbl="alignNode1" presStyleIdx="3" presStyleCnt="4">
        <dgm:presLayoutVars>
          <dgm:chMax val="1"/>
          <dgm:bulletEnabled/>
        </dgm:presLayoutVars>
      </dgm:prSet>
      <dgm:spPr/>
    </dgm:pt>
    <dgm:pt modelId="{00163AE3-ECFD-49EE-8277-974646808C0C}" type="pres">
      <dgm:prSet presAssocID="{D019B7CC-8190-4D35-B486-A062CBF127BF}" presName="descendantText" presStyleLbl="alignAccFollowNode1" presStyleIdx="3" presStyleCnt="4">
        <dgm:presLayoutVars>
          <dgm:bulletEnabled/>
        </dgm:presLayoutVars>
      </dgm:prSet>
      <dgm:spPr/>
    </dgm:pt>
  </dgm:ptLst>
  <dgm:cxnLst>
    <dgm:cxn modelId="{7F100414-D9C8-40FA-ACC3-D6D013B49459}" type="presOf" srcId="{F00AAA50-B479-4D84-B615-5F2DEF0D2963}" destId="{02E7725D-E352-40D9-BC99-009F148A0D37}" srcOrd="0" destOrd="0" presId="urn:microsoft.com/office/officeart/2016/7/layout/VerticalSolidActionList"/>
    <dgm:cxn modelId="{A8CD7765-74E5-4462-92D0-3DB33C802944}" srcId="{D8A6FF42-DE6C-4CCD-AD34-1112A4AC4667}" destId="{0FAC6421-9878-4059-9FBC-BF99770CAD61}" srcOrd="1" destOrd="0" parTransId="{22F03C8C-1252-4FFE-A55B-FB8B59F215EB}" sibTransId="{708AC1C2-3321-4069-BB7D-77288C919585}"/>
    <dgm:cxn modelId="{E6D1234B-4834-4763-A03D-71459947E98C}" type="presOf" srcId="{2B524EC8-7AD9-459C-B7FC-9642DFBD5826}" destId="{00163AE3-ECFD-49EE-8277-974646808C0C}" srcOrd="0" destOrd="0" presId="urn:microsoft.com/office/officeart/2016/7/layout/VerticalSolidActionList"/>
    <dgm:cxn modelId="{DBCD8272-F645-46B8-8203-B6006C3C465C}" type="presOf" srcId="{4E37005B-0DA4-49A1-861B-D18F6BBBF181}" destId="{1F6FCF19-8EB8-4FAE-A163-5D8C60FC7D08}" srcOrd="0" destOrd="0" presId="urn:microsoft.com/office/officeart/2016/7/layout/VerticalSolidActionList"/>
    <dgm:cxn modelId="{3290D973-E93A-4A43-A723-6A8F3A2C6BBC}" type="presOf" srcId="{0FAC6421-9878-4059-9FBC-BF99770CAD61}" destId="{3A7B44E7-118D-4D5D-B4C0-ECE43138960B}" srcOrd="0" destOrd="0" presId="urn:microsoft.com/office/officeart/2016/7/layout/VerticalSolidActionList"/>
    <dgm:cxn modelId="{56FAD87E-6965-420A-A3F1-6CE667C4371A}" srcId="{0FAC6421-9878-4059-9FBC-BF99770CAD61}" destId="{C045E0E5-CF94-49C2-A0EB-71AFC151EFB7}" srcOrd="0" destOrd="0" parTransId="{24128E98-29B3-4C3B-95FD-6B4D56710F33}" sibTransId="{BC045F37-D897-4A32-AC48-042D8027599F}"/>
    <dgm:cxn modelId="{28A7518B-8A3B-4A37-9E59-43BA45B3E148}" srcId="{D8A6FF42-DE6C-4CCD-AD34-1112A4AC4667}" destId="{F4BADD6B-906E-4A79-9B96-D6620CD97700}" srcOrd="0" destOrd="0" parTransId="{EFF9593B-3D0E-453D-BBF7-52CC23992A18}" sibTransId="{039C835F-6F03-4292-9FB9-B3165B79A2EA}"/>
    <dgm:cxn modelId="{5FF4DDA9-1E77-4E6E-8026-004FC23BCC88}" type="presOf" srcId="{C045E0E5-CF94-49C2-A0EB-71AFC151EFB7}" destId="{C8B722A4-EA24-4F71-BAA6-16A85F2C6DBA}" srcOrd="0" destOrd="0" presId="urn:microsoft.com/office/officeart/2016/7/layout/VerticalSolidActionList"/>
    <dgm:cxn modelId="{16D0C8B0-500B-43FA-B20C-9533255C60B6}" type="presOf" srcId="{17F8F891-D95C-4B7F-BF22-C079800F9B37}" destId="{E8483A1D-AC10-40AD-A9F0-EBE2400C068E}" srcOrd="0" destOrd="0" presId="urn:microsoft.com/office/officeart/2016/7/layout/VerticalSolidActionList"/>
    <dgm:cxn modelId="{6AD774B5-871F-4EA6-BF66-6E38C8E2207F}" type="presOf" srcId="{D8A6FF42-DE6C-4CCD-AD34-1112A4AC4667}" destId="{461174DD-8ABB-43B4-8A34-328E069D34A3}" srcOrd="0" destOrd="0" presId="urn:microsoft.com/office/officeart/2016/7/layout/VerticalSolidActionList"/>
    <dgm:cxn modelId="{7E8F40BD-74C2-41E1-8E41-33E69B8D61F3}" srcId="{D019B7CC-8190-4D35-B486-A062CBF127BF}" destId="{2B524EC8-7AD9-459C-B7FC-9642DFBD5826}" srcOrd="0" destOrd="0" parTransId="{D718A657-21DD-4AA4-899A-85F73CF45169}" sibTransId="{B9C91619-D37E-47FE-9EB6-6654FDCF2C66}"/>
    <dgm:cxn modelId="{B22662CC-BE34-4980-B656-6E46E6A80F54}" type="presOf" srcId="{F4BADD6B-906E-4A79-9B96-D6620CD97700}" destId="{60BC9A10-DC7F-40E0-9D46-B90A77960B4E}" srcOrd="0" destOrd="0" presId="urn:microsoft.com/office/officeart/2016/7/layout/VerticalSolidActionList"/>
    <dgm:cxn modelId="{4A44C7CF-E66B-4172-ADF2-BB6342FAF183}" type="presOf" srcId="{D019B7CC-8190-4D35-B486-A062CBF127BF}" destId="{FD250817-B772-49C9-9DC3-75F3B739C5FC}" srcOrd="0" destOrd="0" presId="urn:microsoft.com/office/officeart/2016/7/layout/VerticalSolidActionList"/>
    <dgm:cxn modelId="{82A7FFDF-3C2A-4769-837F-4B32A333AFFC}" srcId="{F4BADD6B-906E-4A79-9B96-D6620CD97700}" destId="{4E37005B-0DA4-49A1-861B-D18F6BBBF181}" srcOrd="0" destOrd="0" parTransId="{07B2D62F-1467-48D4-B495-EC35DACFF4D1}" sibTransId="{B21AADCB-6D79-485E-9282-F2F3E3B602C0}"/>
    <dgm:cxn modelId="{33C4A6EC-E729-4FAD-9AB6-A763F68C4F00}" srcId="{D8A6FF42-DE6C-4CCD-AD34-1112A4AC4667}" destId="{F00AAA50-B479-4D84-B615-5F2DEF0D2963}" srcOrd="2" destOrd="0" parTransId="{828D4829-9187-4A56-B5C5-A8CCF453F2D9}" sibTransId="{4040D555-D195-41CF-8290-6E57A67EFA76}"/>
    <dgm:cxn modelId="{1B24C5F5-2D83-424B-8941-A3BE513DD215}" srcId="{D8A6FF42-DE6C-4CCD-AD34-1112A4AC4667}" destId="{D019B7CC-8190-4D35-B486-A062CBF127BF}" srcOrd="3" destOrd="0" parTransId="{7CD3301E-8E0F-4ADE-A81A-B8B22A3E1808}" sibTransId="{2DFDEE40-217D-401F-B9B0-0C27FE54D1B7}"/>
    <dgm:cxn modelId="{D0AA7FFE-329E-4D6E-B57F-27454D20BF93}" srcId="{F00AAA50-B479-4D84-B615-5F2DEF0D2963}" destId="{17F8F891-D95C-4B7F-BF22-C079800F9B37}" srcOrd="0" destOrd="0" parTransId="{EBDB1470-9762-47A7-819A-D517245B9969}" sibTransId="{400270F0-AA7C-4DBF-B90E-9D2A5544FB6A}"/>
    <dgm:cxn modelId="{7E9A83B6-FCFF-4667-9FE9-D875A536AB47}" type="presParOf" srcId="{461174DD-8ABB-43B4-8A34-328E069D34A3}" destId="{F725A1C6-66CD-45B4-B59A-1118FA7B5BD1}" srcOrd="0" destOrd="0" presId="urn:microsoft.com/office/officeart/2016/7/layout/VerticalSolidActionList"/>
    <dgm:cxn modelId="{967F6998-A7F4-4103-BE5E-C8907F81EDD2}" type="presParOf" srcId="{F725A1C6-66CD-45B4-B59A-1118FA7B5BD1}" destId="{60BC9A10-DC7F-40E0-9D46-B90A77960B4E}" srcOrd="0" destOrd="0" presId="urn:microsoft.com/office/officeart/2016/7/layout/VerticalSolidActionList"/>
    <dgm:cxn modelId="{E5B12DAA-3B21-4746-A24E-DF3F80567DCE}" type="presParOf" srcId="{F725A1C6-66CD-45B4-B59A-1118FA7B5BD1}" destId="{1F6FCF19-8EB8-4FAE-A163-5D8C60FC7D08}" srcOrd="1" destOrd="0" presId="urn:microsoft.com/office/officeart/2016/7/layout/VerticalSolidActionList"/>
    <dgm:cxn modelId="{34EB60A7-E341-4263-A7D7-723CF047C493}" type="presParOf" srcId="{461174DD-8ABB-43B4-8A34-328E069D34A3}" destId="{6CAAD6E1-4C48-4E03-81E9-CFB797989536}" srcOrd="1" destOrd="0" presId="urn:microsoft.com/office/officeart/2016/7/layout/VerticalSolidActionList"/>
    <dgm:cxn modelId="{171685EE-1F9C-424E-A5F3-86A68184F803}" type="presParOf" srcId="{461174DD-8ABB-43B4-8A34-328E069D34A3}" destId="{4D7C8BBE-F660-4CFF-AC34-09D1036F04B1}" srcOrd="2" destOrd="0" presId="urn:microsoft.com/office/officeart/2016/7/layout/VerticalSolidActionList"/>
    <dgm:cxn modelId="{6997B3FE-9C05-4D33-908B-4C4BD6FE822F}" type="presParOf" srcId="{4D7C8BBE-F660-4CFF-AC34-09D1036F04B1}" destId="{3A7B44E7-118D-4D5D-B4C0-ECE43138960B}" srcOrd="0" destOrd="0" presId="urn:microsoft.com/office/officeart/2016/7/layout/VerticalSolidActionList"/>
    <dgm:cxn modelId="{46493624-69C6-4D37-8BC7-AEA6E28C1435}" type="presParOf" srcId="{4D7C8BBE-F660-4CFF-AC34-09D1036F04B1}" destId="{C8B722A4-EA24-4F71-BAA6-16A85F2C6DBA}" srcOrd="1" destOrd="0" presId="urn:microsoft.com/office/officeart/2016/7/layout/VerticalSolidActionList"/>
    <dgm:cxn modelId="{65776A4F-6BE5-45F6-A373-8C2588170B95}" type="presParOf" srcId="{461174DD-8ABB-43B4-8A34-328E069D34A3}" destId="{F4FE479B-6A1E-484D-B5EC-8CF7279A7A42}" srcOrd="3" destOrd="0" presId="urn:microsoft.com/office/officeart/2016/7/layout/VerticalSolidActionList"/>
    <dgm:cxn modelId="{FF4DDBE3-4BB2-487F-99C1-7FB1B608F7B9}" type="presParOf" srcId="{461174DD-8ABB-43B4-8A34-328E069D34A3}" destId="{91B5ADA1-94A7-49E1-8406-7922CE12CBEE}" srcOrd="4" destOrd="0" presId="urn:microsoft.com/office/officeart/2016/7/layout/VerticalSolidActionList"/>
    <dgm:cxn modelId="{49ADA24C-0F87-4B84-AD62-C1B6F5C290D2}" type="presParOf" srcId="{91B5ADA1-94A7-49E1-8406-7922CE12CBEE}" destId="{02E7725D-E352-40D9-BC99-009F148A0D37}" srcOrd="0" destOrd="0" presId="urn:microsoft.com/office/officeart/2016/7/layout/VerticalSolidActionList"/>
    <dgm:cxn modelId="{7905E078-05D6-4915-9196-67F43886A2CB}" type="presParOf" srcId="{91B5ADA1-94A7-49E1-8406-7922CE12CBEE}" destId="{E8483A1D-AC10-40AD-A9F0-EBE2400C068E}" srcOrd="1" destOrd="0" presId="urn:microsoft.com/office/officeart/2016/7/layout/VerticalSolidActionList"/>
    <dgm:cxn modelId="{3475B39E-2C79-42F8-8171-8A4EE8E8A97B}" type="presParOf" srcId="{461174DD-8ABB-43B4-8A34-328E069D34A3}" destId="{29E71BDF-5866-4832-8EA0-25BFD2EE712D}" srcOrd="5" destOrd="0" presId="urn:microsoft.com/office/officeart/2016/7/layout/VerticalSolidActionList"/>
    <dgm:cxn modelId="{DEFA1337-AAF1-425C-BCA1-77B718F1981E}" type="presParOf" srcId="{461174DD-8ABB-43B4-8A34-328E069D34A3}" destId="{3F84A6C7-60A8-4654-ACAE-E9545BDDAEE1}" srcOrd="6" destOrd="0" presId="urn:microsoft.com/office/officeart/2016/7/layout/VerticalSolidActionList"/>
    <dgm:cxn modelId="{00504300-2A3A-4160-AE76-5855E770A507}" type="presParOf" srcId="{3F84A6C7-60A8-4654-ACAE-E9545BDDAEE1}" destId="{FD250817-B772-49C9-9DC3-75F3B739C5FC}" srcOrd="0" destOrd="0" presId="urn:microsoft.com/office/officeart/2016/7/layout/VerticalSolidActionList"/>
    <dgm:cxn modelId="{34205A1E-4925-4F1E-A37F-075243CA99CB}" type="presParOf" srcId="{3F84A6C7-60A8-4654-ACAE-E9545BDDAEE1}" destId="{00163AE3-ECFD-49EE-8277-974646808C0C}" srcOrd="1" destOrd="0" presId="urn:microsoft.com/office/officeart/2016/7/layout/VerticalSolidAction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14E7D234-E47D-4CE4-9633-882CBFCD8794}" type="doc">
      <dgm:prSet loTypeId="urn:microsoft.com/office/officeart/2005/8/layout/process4" loCatId="process" qsTypeId="urn:microsoft.com/office/officeart/2005/8/quickstyle/simple5" qsCatId="simple" csTypeId="urn:microsoft.com/office/officeart/2005/8/colors/colorful1" csCatId="colorful" phldr="1"/>
      <dgm:spPr/>
      <dgm:t>
        <a:bodyPr/>
        <a:lstStyle/>
        <a:p>
          <a:endParaRPr lang="en-US"/>
        </a:p>
      </dgm:t>
    </dgm:pt>
    <dgm:pt modelId="{98AF96A5-FC3E-4926-A419-8F0D8D1DB50C}">
      <dgm:prSet/>
      <dgm:spPr>
        <a:gradFill rotWithShape="0">
          <a:gsLst>
            <a:gs pos="0">
              <a:srgbClr val="7030A0"/>
            </a:gs>
            <a:gs pos="50000">
              <a:schemeClr val="accent6">
                <a:lumMod val="75000"/>
              </a:schemeClr>
            </a:gs>
            <a:gs pos="100000">
              <a:srgbClr val="7030A0"/>
            </a:gs>
          </a:gsLst>
          <a:lin ang="2520000" scaled="0"/>
        </a:gradFill>
      </dgm:spPr>
      <dgm:t>
        <a:bodyPr/>
        <a:lstStyle/>
        <a:p>
          <a:r>
            <a:rPr lang="en-US" b="1" dirty="0"/>
            <a:t>Fundraising Enhancements</a:t>
          </a:r>
          <a:endParaRPr lang="en-US" dirty="0"/>
        </a:p>
      </dgm:t>
    </dgm:pt>
    <dgm:pt modelId="{FB85ACDC-E7E1-4232-9B5C-50D0408130B1}" type="parTrans" cxnId="{E0E2A44B-2AEE-4834-9A2E-57DD118266FA}">
      <dgm:prSet/>
      <dgm:spPr/>
      <dgm:t>
        <a:bodyPr/>
        <a:lstStyle/>
        <a:p>
          <a:endParaRPr lang="en-US"/>
        </a:p>
      </dgm:t>
    </dgm:pt>
    <dgm:pt modelId="{2BFFFC8B-A5F3-41C8-8CDB-3E94351A9F77}" type="sibTrans" cxnId="{E0E2A44B-2AEE-4834-9A2E-57DD118266FA}">
      <dgm:prSet/>
      <dgm:spPr/>
      <dgm:t>
        <a:bodyPr/>
        <a:lstStyle/>
        <a:p>
          <a:endParaRPr lang="en-US"/>
        </a:p>
      </dgm:t>
    </dgm:pt>
    <dgm:pt modelId="{2E97F546-576F-486A-A5F5-A462158B3E9C}">
      <dgm:prSet/>
      <dgm:spPr/>
      <dgm:t>
        <a:bodyPr/>
        <a:lstStyle/>
        <a:p>
          <a:r>
            <a:rPr lang="en-US"/>
            <a:t>Offer a "Donate Stock" option utilizing Tri-Star to facilitate stock and securities donations.</a:t>
          </a:r>
        </a:p>
      </dgm:t>
    </dgm:pt>
    <dgm:pt modelId="{E3C7FE94-AD89-4F2F-BE8B-EE8E89E7D005}" type="parTrans" cxnId="{034C89F5-EFC8-40C6-91E3-E221438DA59F}">
      <dgm:prSet/>
      <dgm:spPr/>
      <dgm:t>
        <a:bodyPr/>
        <a:lstStyle/>
        <a:p>
          <a:endParaRPr lang="en-US"/>
        </a:p>
      </dgm:t>
    </dgm:pt>
    <dgm:pt modelId="{393C8D59-6AD4-4E23-998F-43EB2A49F9BD}" type="sibTrans" cxnId="{034C89F5-EFC8-40C6-91E3-E221438DA59F}">
      <dgm:prSet/>
      <dgm:spPr/>
      <dgm:t>
        <a:bodyPr/>
        <a:lstStyle/>
        <a:p>
          <a:endParaRPr lang="en-US"/>
        </a:p>
      </dgm:t>
    </dgm:pt>
    <dgm:pt modelId="{066581D0-2B19-470C-A439-09D024664FB0}">
      <dgm:prSet/>
      <dgm:spPr/>
      <dgm:t>
        <a:bodyPr/>
        <a:lstStyle/>
        <a:p>
          <a:r>
            <a:rPr lang="en-US"/>
            <a:t>Expand and diversify fundraising channels through in-kind and non-traditional donations (e.g., real estate, vehicles).</a:t>
          </a:r>
        </a:p>
      </dgm:t>
    </dgm:pt>
    <dgm:pt modelId="{48777C94-95E1-4096-9F38-6065FF70DFD6}" type="parTrans" cxnId="{1FB32803-6EF3-47D9-88FC-D580FE119185}">
      <dgm:prSet/>
      <dgm:spPr/>
      <dgm:t>
        <a:bodyPr/>
        <a:lstStyle/>
        <a:p>
          <a:endParaRPr lang="en-US"/>
        </a:p>
      </dgm:t>
    </dgm:pt>
    <dgm:pt modelId="{496A80E9-779D-45CC-AA25-CD854964EF8D}" type="sibTrans" cxnId="{1FB32803-6EF3-47D9-88FC-D580FE119185}">
      <dgm:prSet/>
      <dgm:spPr/>
      <dgm:t>
        <a:bodyPr/>
        <a:lstStyle/>
        <a:p>
          <a:endParaRPr lang="en-US"/>
        </a:p>
      </dgm:t>
    </dgm:pt>
    <dgm:pt modelId="{5FB99409-49F4-4564-BA2E-C7F01F9F230F}" type="pres">
      <dgm:prSet presAssocID="{14E7D234-E47D-4CE4-9633-882CBFCD8794}" presName="Name0" presStyleCnt="0">
        <dgm:presLayoutVars>
          <dgm:dir/>
          <dgm:animLvl val="lvl"/>
          <dgm:resizeHandles val="exact"/>
        </dgm:presLayoutVars>
      </dgm:prSet>
      <dgm:spPr/>
    </dgm:pt>
    <dgm:pt modelId="{F39C05E3-1C88-4C81-B5E4-D86CC1261834}" type="pres">
      <dgm:prSet presAssocID="{98AF96A5-FC3E-4926-A419-8F0D8D1DB50C}" presName="boxAndChildren" presStyleCnt="0"/>
      <dgm:spPr/>
    </dgm:pt>
    <dgm:pt modelId="{1B9C0018-19EC-4A0A-A123-B0865910229F}" type="pres">
      <dgm:prSet presAssocID="{98AF96A5-FC3E-4926-A419-8F0D8D1DB50C}" presName="parentTextBox" presStyleLbl="node1" presStyleIdx="0" presStyleCnt="1"/>
      <dgm:spPr/>
    </dgm:pt>
    <dgm:pt modelId="{49B959CE-0195-453F-AAC0-71EE7C9253AB}" type="pres">
      <dgm:prSet presAssocID="{98AF96A5-FC3E-4926-A419-8F0D8D1DB50C}" presName="entireBox" presStyleLbl="node1" presStyleIdx="0" presStyleCnt="1"/>
      <dgm:spPr/>
    </dgm:pt>
    <dgm:pt modelId="{418AF55A-C14D-479E-B83E-F193F2032242}" type="pres">
      <dgm:prSet presAssocID="{98AF96A5-FC3E-4926-A419-8F0D8D1DB50C}" presName="descendantBox" presStyleCnt="0"/>
      <dgm:spPr/>
    </dgm:pt>
    <dgm:pt modelId="{24CB2F01-EFDA-4437-BDD4-231D10ABBBBD}" type="pres">
      <dgm:prSet presAssocID="{2E97F546-576F-486A-A5F5-A462158B3E9C}" presName="childTextBox" presStyleLbl="fgAccFollowNode1" presStyleIdx="0" presStyleCnt="2">
        <dgm:presLayoutVars>
          <dgm:bulletEnabled val="1"/>
        </dgm:presLayoutVars>
      </dgm:prSet>
      <dgm:spPr/>
    </dgm:pt>
    <dgm:pt modelId="{DE1980DE-E860-4BFE-AA93-0B0AA742B9EB}" type="pres">
      <dgm:prSet presAssocID="{066581D0-2B19-470C-A439-09D024664FB0}" presName="childTextBox" presStyleLbl="fgAccFollowNode1" presStyleIdx="1" presStyleCnt="2">
        <dgm:presLayoutVars>
          <dgm:bulletEnabled val="1"/>
        </dgm:presLayoutVars>
      </dgm:prSet>
      <dgm:spPr/>
    </dgm:pt>
  </dgm:ptLst>
  <dgm:cxnLst>
    <dgm:cxn modelId="{78364501-A5CE-4427-95C8-6C46932E2F45}" type="presOf" srcId="{066581D0-2B19-470C-A439-09D024664FB0}" destId="{DE1980DE-E860-4BFE-AA93-0B0AA742B9EB}" srcOrd="0" destOrd="0" presId="urn:microsoft.com/office/officeart/2005/8/layout/process4"/>
    <dgm:cxn modelId="{1FB32803-6EF3-47D9-88FC-D580FE119185}" srcId="{98AF96A5-FC3E-4926-A419-8F0D8D1DB50C}" destId="{066581D0-2B19-470C-A439-09D024664FB0}" srcOrd="1" destOrd="0" parTransId="{48777C94-95E1-4096-9F38-6065FF70DFD6}" sibTransId="{496A80E9-779D-45CC-AA25-CD854964EF8D}"/>
    <dgm:cxn modelId="{46ACA405-A54F-41E4-9E36-9B006160F6E6}" type="presOf" srcId="{2E97F546-576F-486A-A5F5-A462158B3E9C}" destId="{24CB2F01-EFDA-4437-BDD4-231D10ABBBBD}" srcOrd="0" destOrd="0" presId="urn:microsoft.com/office/officeart/2005/8/layout/process4"/>
    <dgm:cxn modelId="{AFA39E18-AEC5-49A6-A92C-12E72D444366}" type="presOf" srcId="{14E7D234-E47D-4CE4-9633-882CBFCD8794}" destId="{5FB99409-49F4-4564-BA2E-C7F01F9F230F}" srcOrd="0" destOrd="0" presId="urn:microsoft.com/office/officeart/2005/8/layout/process4"/>
    <dgm:cxn modelId="{52931A24-FB47-4318-AC87-9A9E6C6F6494}" type="presOf" srcId="{98AF96A5-FC3E-4926-A419-8F0D8D1DB50C}" destId="{49B959CE-0195-453F-AAC0-71EE7C9253AB}" srcOrd="1" destOrd="0" presId="urn:microsoft.com/office/officeart/2005/8/layout/process4"/>
    <dgm:cxn modelId="{E0E2A44B-2AEE-4834-9A2E-57DD118266FA}" srcId="{14E7D234-E47D-4CE4-9633-882CBFCD8794}" destId="{98AF96A5-FC3E-4926-A419-8F0D8D1DB50C}" srcOrd="0" destOrd="0" parTransId="{FB85ACDC-E7E1-4232-9B5C-50D0408130B1}" sibTransId="{2BFFFC8B-A5F3-41C8-8CDB-3E94351A9F77}"/>
    <dgm:cxn modelId="{52918CAC-C6D2-43E1-9DC1-92967FF53486}" type="presOf" srcId="{98AF96A5-FC3E-4926-A419-8F0D8D1DB50C}" destId="{1B9C0018-19EC-4A0A-A123-B0865910229F}" srcOrd="0" destOrd="0" presId="urn:microsoft.com/office/officeart/2005/8/layout/process4"/>
    <dgm:cxn modelId="{034C89F5-EFC8-40C6-91E3-E221438DA59F}" srcId="{98AF96A5-FC3E-4926-A419-8F0D8D1DB50C}" destId="{2E97F546-576F-486A-A5F5-A462158B3E9C}" srcOrd="0" destOrd="0" parTransId="{E3C7FE94-AD89-4F2F-BE8B-EE8E89E7D005}" sibTransId="{393C8D59-6AD4-4E23-998F-43EB2A49F9BD}"/>
    <dgm:cxn modelId="{E0743FA0-D3C9-4AC0-8ECE-5CEB2E68B690}" type="presParOf" srcId="{5FB99409-49F4-4564-BA2E-C7F01F9F230F}" destId="{F39C05E3-1C88-4C81-B5E4-D86CC1261834}" srcOrd="0" destOrd="0" presId="urn:microsoft.com/office/officeart/2005/8/layout/process4"/>
    <dgm:cxn modelId="{AF2203C8-8D2A-4229-9663-531854522C86}" type="presParOf" srcId="{F39C05E3-1C88-4C81-B5E4-D86CC1261834}" destId="{1B9C0018-19EC-4A0A-A123-B0865910229F}" srcOrd="0" destOrd="0" presId="urn:microsoft.com/office/officeart/2005/8/layout/process4"/>
    <dgm:cxn modelId="{5E10C99A-E4C7-4FF6-8135-997762F28E5A}" type="presParOf" srcId="{F39C05E3-1C88-4C81-B5E4-D86CC1261834}" destId="{49B959CE-0195-453F-AAC0-71EE7C9253AB}" srcOrd="1" destOrd="0" presId="urn:microsoft.com/office/officeart/2005/8/layout/process4"/>
    <dgm:cxn modelId="{ADA979D7-EC20-415D-A27D-AB646C61836E}" type="presParOf" srcId="{F39C05E3-1C88-4C81-B5E4-D86CC1261834}" destId="{418AF55A-C14D-479E-B83E-F193F2032242}" srcOrd="2" destOrd="0" presId="urn:microsoft.com/office/officeart/2005/8/layout/process4"/>
    <dgm:cxn modelId="{4B1088AF-0D22-446A-9938-257DD14C50C1}" type="presParOf" srcId="{418AF55A-C14D-479E-B83E-F193F2032242}" destId="{24CB2F01-EFDA-4437-BDD4-231D10ABBBBD}" srcOrd="0" destOrd="0" presId="urn:microsoft.com/office/officeart/2005/8/layout/process4"/>
    <dgm:cxn modelId="{2175ADD2-EDA3-44A5-B22B-DFB66C317678}" type="presParOf" srcId="{418AF55A-C14D-479E-B83E-F193F2032242}" destId="{DE1980DE-E860-4BFE-AA93-0B0AA742B9EB}" srcOrd="1" destOrd="0" presId="urn:microsoft.com/office/officeart/2005/8/layout/process4"/>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F24DFA6A-42F2-4933-A58E-F88DFE1AFA21}"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DA729EEC-25DA-4C58-83FC-6C6A273D68C0}">
      <dgm:prSet/>
      <dgm:spPr>
        <a:solidFill>
          <a:schemeClr val="accent6">
            <a:lumMod val="75000"/>
          </a:schemeClr>
        </a:solidFill>
      </dgm:spPr>
      <dgm:t>
        <a:bodyPr/>
        <a:lstStyle/>
        <a:p>
          <a:r>
            <a:rPr lang="en-US" dirty="0"/>
            <a:t>Identify and apply for new grants to support both the Counseling and Sexual Assault Centers.</a:t>
          </a:r>
        </a:p>
      </dgm:t>
    </dgm:pt>
    <dgm:pt modelId="{A972E9E7-E3DB-4E68-85A1-05EF385036B8}" type="parTrans" cxnId="{DE121574-B494-4A66-B1B4-8A2D52FE9E31}">
      <dgm:prSet/>
      <dgm:spPr/>
      <dgm:t>
        <a:bodyPr/>
        <a:lstStyle/>
        <a:p>
          <a:endParaRPr lang="en-US"/>
        </a:p>
      </dgm:t>
    </dgm:pt>
    <dgm:pt modelId="{016FC4EE-0D7E-4E34-8699-85979B26FECA}" type="sibTrans" cxnId="{DE121574-B494-4A66-B1B4-8A2D52FE9E31}">
      <dgm:prSet/>
      <dgm:spPr/>
      <dgm:t>
        <a:bodyPr/>
        <a:lstStyle/>
        <a:p>
          <a:endParaRPr lang="en-US"/>
        </a:p>
      </dgm:t>
    </dgm:pt>
    <dgm:pt modelId="{8B90AE73-01B7-4150-A7C5-7FBACF73BAA6}">
      <dgm:prSet custT="1"/>
      <dgm:spPr>
        <a:solidFill>
          <a:schemeClr val="accent6">
            <a:lumMod val="75000"/>
          </a:schemeClr>
        </a:solidFill>
      </dgm:spPr>
      <dgm:t>
        <a:bodyPr/>
        <a:lstStyle/>
        <a:p>
          <a:r>
            <a:rPr lang="en-US" sz="2500" dirty="0"/>
            <a:t>Evaluate contracting with a grant writing service to enhance grant application success.</a:t>
          </a:r>
        </a:p>
        <a:p>
          <a:br>
            <a:rPr lang="en-US" sz="2500" dirty="0"/>
          </a:br>
          <a:r>
            <a:rPr lang="en-US" sz="2000" b="1" dirty="0"/>
            <a:t>Responsible:</a:t>
          </a:r>
          <a:r>
            <a:rPr lang="en-US" sz="2000" dirty="0"/>
            <a:t> President/CEO, Finance Director, SAC Director, Marketing &amp; Fund Development Manager.</a:t>
          </a:r>
          <a:br>
            <a:rPr lang="en-US" sz="2000" dirty="0"/>
          </a:br>
          <a:r>
            <a:rPr lang="en-US" sz="2000" b="1" dirty="0"/>
            <a:t>Timeline:</a:t>
          </a:r>
          <a:r>
            <a:rPr lang="en-US" sz="2000" dirty="0"/>
            <a:t> Yearly through 2024.</a:t>
          </a:r>
        </a:p>
      </dgm:t>
    </dgm:pt>
    <dgm:pt modelId="{AD6D450B-A6B0-4328-940A-9BFF9ADE7092}" type="parTrans" cxnId="{3DA4BE45-A4B8-47A8-9E5A-28D18AC5BB37}">
      <dgm:prSet/>
      <dgm:spPr/>
      <dgm:t>
        <a:bodyPr/>
        <a:lstStyle/>
        <a:p>
          <a:endParaRPr lang="en-US"/>
        </a:p>
      </dgm:t>
    </dgm:pt>
    <dgm:pt modelId="{2E0D78C5-61A2-4A31-AF72-725ACB776BE8}" type="sibTrans" cxnId="{3DA4BE45-A4B8-47A8-9E5A-28D18AC5BB37}">
      <dgm:prSet/>
      <dgm:spPr/>
      <dgm:t>
        <a:bodyPr/>
        <a:lstStyle/>
        <a:p>
          <a:endParaRPr lang="en-US"/>
        </a:p>
      </dgm:t>
    </dgm:pt>
    <dgm:pt modelId="{F547B26C-7CEB-434D-9518-F4EBA2789D86}" type="pres">
      <dgm:prSet presAssocID="{F24DFA6A-42F2-4933-A58E-F88DFE1AFA21}" presName="diagram" presStyleCnt="0">
        <dgm:presLayoutVars>
          <dgm:dir/>
          <dgm:resizeHandles val="exact"/>
        </dgm:presLayoutVars>
      </dgm:prSet>
      <dgm:spPr/>
    </dgm:pt>
    <dgm:pt modelId="{BE268B73-E992-435A-B498-9C31A55BD755}" type="pres">
      <dgm:prSet presAssocID="{DA729EEC-25DA-4C58-83FC-6C6A273D68C0}" presName="node" presStyleLbl="node1" presStyleIdx="0" presStyleCnt="2">
        <dgm:presLayoutVars>
          <dgm:bulletEnabled val="1"/>
        </dgm:presLayoutVars>
      </dgm:prSet>
      <dgm:spPr/>
    </dgm:pt>
    <dgm:pt modelId="{3FC1D1A9-10A7-4E24-8BC6-1D6E8CC02F0F}" type="pres">
      <dgm:prSet presAssocID="{016FC4EE-0D7E-4E34-8699-85979B26FECA}" presName="sibTrans" presStyleCnt="0"/>
      <dgm:spPr/>
    </dgm:pt>
    <dgm:pt modelId="{FB23D304-C6EF-4A7C-AFA8-E7452BFCF697}" type="pres">
      <dgm:prSet presAssocID="{8B90AE73-01B7-4150-A7C5-7FBACF73BAA6}" presName="node" presStyleLbl="node1" presStyleIdx="1" presStyleCnt="2">
        <dgm:presLayoutVars>
          <dgm:bulletEnabled val="1"/>
        </dgm:presLayoutVars>
      </dgm:prSet>
      <dgm:spPr/>
    </dgm:pt>
  </dgm:ptLst>
  <dgm:cxnLst>
    <dgm:cxn modelId="{2877470A-D5DF-4880-BB68-61058C09D030}" type="presOf" srcId="{DA729EEC-25DA-4C58-83FC-6C6A273D68C0}" destId="{BE268B73-E992-435A-B498-9C31A55BD755}" srcOrd="0" destOrd="0" presId="urn:microsoft.com/office/officeart/2005/8/layout/default"/>
    <dgm:cxn modelId="{3DA4BE45-A4B8-47A8-9E5A-28D18AC5BB37}" srcId="{F24DFA6A-42F2-4933-A58E-F88DFE1AFA21}" destId="{8B90AE73-01B7-4150-A7C5-7FBACF73BAA6}" srcOrd="1" destOrd="0" parTransId="{AD6D450B-A6B0-4328-940A-9BFF9ADE7092}" sibTransId="{2E0D78C5-61A2-4A31-AF72-725ACB776BE8}"/>
    <dgm:cxn modelId="{DE121574-B494-4A66-B1B4-8A2D52FE9E31}" srcId="{F24DFA6A-42F2-4933-A58E-F88DFE1AFA21}" destId="{DA729EEC-25DA-4C58-83FC-6C6A273D68C0}" srcOrd="0" destOrd="0" parTransId="{A972E9E7-E3DB-4E68-85A1-05EF385036B8}" sibTransId="{016FC4EE-0D7E-4E34-8699-85979B26FECA}"/>
    <dgm:cxn modelId="{5DD8F5AD-67DC-463E-B056-BE5F98A10802}" type="presOf" srcId="{8B90AE73-01B7-4150-A7C5-7FBACF73BAA6}" destId="{FB23D304-C6EF-4A7C-AFA8-E7452BFCF697}" srcOrd="0" destOrd="0" presId="urn:microsoft.com/office/officeart/2005/8/layout/default"/>
    <dgm:cxn modelId="{F57D3FC8-9065-4FDA-BD9C-1CD1140EA251}" type="presOf" srcId="{F24DFA6A-42F2-4933-A58E-F88DFE1AFA21}" destId="{F547B26C-7CEB-434D-9518-F4EBA2789D86}" srcOrd="0" destOrd="0" presId="urn:microsoft.com/office/officeart/2005/8/layout/default"/>
    <dgm:cxn modelId="{9890A8C8-B76A-4E0B-9BE2-F6116A6F0C2F}" type="presParOf" srcId="{F547B26C-7CEB-434D-9518-F4EBA2789D86}" destId="{BE268B73-E992-435A-B498-9C31A55BD755}" srcOrd="0" destOrd="0" presId="urn:microsoft.com/office/officeart/2005/8/layout/default"/>
    <dgm:cxn modelId="{A3EB4674-1DC7-4016-A972-3CEB7A26C66C}" type="presParOf" srcId="{F547B26C-7CEB-434D-9518-F4EBA2789D86}" destId="{3FC1D1A9-10A7-4E24-8BC6-1D6E8CC02F0F}" srcOrd="1" destOrd="0" presId="urn:microsoft.com/office/officeart/2005/8/layout/default"/>
    <dgm:cxn modelId="{BBEDCA41-C401-42BC-8D03-18883940C8CD}" type="presParOf" srcId="{F547B26C-7CEB-434D-9518-F4EBA2789D86}" destId="{FB23D304-C6EF-4A7C-AFA8-E7452BFCF697}" srcOrd="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8B4001-A4DE-4EB5-9501-E5D444A194D5}">
      <dsp:nvSpPr>
        <dsp:cNvPr id="0" name=""/>
        <dsp:cNvSpPr/>
      </dsp:nvSpPr>
      <dsp:spPr>
        <a:xfrm>
          <a:off x="0" y="0"/>
          <a:ext cx="10895369" cy="716094"/>
        </a:xfrm>
        <a:prstGeom prst="roundRect">
          <a:avLst>
            <a:gd name="adj" fmla="val 10000"/>
          </a:avLst>
        </a:prstGeom>
        <a:solidFill>
          <a:srgbClr val="7030A0"/>
        </a:solidFill>
        <a:ln>
          <a:noFill/>
        </a:ln>
        <a:effectLst/>
      </dsp:spPr>
      <dsp:style>
        <a:lnRef idx="0">
          <a:scrgbClr r="0" g="0" b="0"/>
        </a:lnRef>
        <a:fillRef idx="1">
          <a:scrgbClr r="0" g="0" b="0"/>
        </a:fillRef>
        <a:effectRef idx="0">
          <a:scrgbClr r="0" g="0" b="0"/>
        </a:effectRef>
        <a:fontRef idx="minor"/>
      </dsp:style>
    </dsp:sp>
    <dsp:sp modelId="{42F13241-0A76-4F2D-B331-CB0F388D8712}">
      <dsp:nvSpPr>
        <dsp:cNvPr id="0" name=""/>
        <dsp:cNvSpPr/>
      </dsp:nvSpPr>
      <dsp:spPr>
        <a:xfrm>
          <a:off x="216618" y="162534"/>
          <a:ext cx="393852" cy="39385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218ACDFD-68AA-4B2B-88C8-50BCA4D33C75}">
      <dsp:nvSpPr>
        <dsp:cNvPr id="0" name=""/>
        <dsp:cNvSpPr/>
      </dsp:nvSpPr>
      <dsp:spPr>
        <a:xfrm>
          <a:off x="827089" y="1412"/>
          <a:ext cx="10068280" cy="7160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5787" tIns="75787" rIns="75787" bIns="75787" numCol="1" spcCol="1270" anchor="ctr" anchorCtr="0">
          <a:noAutofit/>
        </a:bodyPr>
        <a:lstStyle/>
        <a:p>
          <a:pPr marL="0" lvl="0" indent="0" algn="l" defTabSz="800100">
            <a:lnSpc>
              <a:spcPct val="100000"/>
            </a:lnSpc>
            <a:spcBef>
              <a:spcPct val="0"/>
            </a:spcBef>
            <a:spcAft>
              <a:spcPct val="35000"/>
            </a:spcAft>
            <a:buNone/>
          </a:pPr>
          <a:r>
            <a:rPr lang="en-US" sz="1800" b="1" kern="1200" dirty="0"/>
            <a:t>Strategy 1: Enhance and Diversify Counseling Center Service Lines to Meet Community Needs and Ensure Financial Sustainability</a:t>
          </a:r>
          <a:endParaRPr lang="en-US" sz="1800" kern="1200" dirty="0"/>
        </a:p>
      </dsp:txBody>
      <dsp:txXfrm>
        <a:off x="827089" y="1412"/>
        <a:ext cx="10068280" cy="716094"/>
      </dsp:txXfrm>
    </dsp:sp>
    <dsp:sp modelId="{838C5059-1B40-4E84-87AA-113FE6B738E4}">
      <dsp:nvSpPr>
        <dsp:cNvPr id="0" name=""/>
        <dsp:cNvSpPr/>
      </dsp:nvSpPr>
      <dsp:spPr>
        <a:xfrm>
          <a:off x="0" y="896531"/>
          <a:ext cx="10895369" cy="716094"/>
        </a:xfrm>
        <a:prstGeom prst="roundRect">
          <a:avLst>
            <a:gd name="adj" fmla="val 10000"/>
          </a:avLst>
        </a:prstGeom>
        <a:solidFill>
          <a:schemeClr val="accent6">
            <a:lumMod val="75000"/>
          </a:schemeClr>
        </a:solidFill>
        <a:ln>
          <a:noFill/>
        </a:ln>
        <a:effectLst/>
      </dsp:spPr>
      <dsp:style>
        <a:lnRef idx="0">
          <a:scrgbClr r="0" g="0" b="0"/>
        </a:lnRef>
        <a:fillRef idx="1">
          <a:scrgbClr r="0" g="0" b="0"/>
        </a:fillRef>
        <a:effectRef idx="0">
          <a:scrgbClr r="0" g="0" b="0"/>
        </a:effectRef>
        <a:fontRef idx="minor"/>
      </dsp:style>
    </dsp:sp>
    <dsp:sp modelId="{E7DC22FD-0AE4-46AB-97DF-4CEC97EE1BD4}">
      <dsp:nvSpPr>
        <dsp:cNvPr id="0" name=""/>
        <dsp:cNvSpPr/>
      </dsp:nvSpPr>
      <dsp:spPr>
        <a:xfrm>
          <a:off x="216618" y="1057653"/>
          <a:ext cx="393852" cy="39385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83892B27-AB36-4ADB-B8ED-38D962B44411}">
      <dsp:nvSpPr>
        <dsp:cNvPr id="0" name=""/>
        <dsp:cNvSpPr/>
      </dsp:nvSpPr>
      <dsp:spPr>
        <a:xfrm>
          <a:off x="827089" y="896531"/>
          <a:ext cx="10068280" cy="716094"/>
        </a:xfrm>
        <a:prstGeom prst="rect">
          <a:avLst/>
        </a:prstGeom>
        <a:solidFill>
          <a:schemeClr val="accent6">
            <a:lumMod val="75000"/>
          </a:schemeClr>
        </a:solidFill>
        <a:ln>
          <a:noFill/>
        </a:ln>
        <a:effectLst/>
      </dsp:spPr>
      <dsp:style>
        <a:lnRef idx="0">
          <a:scrgbClr r="0" g="0" b="0"/>
        </a:lnRef>
        <a:fillRef idx="0">
          <a:scrgbClr r="0" g="0" b="0"/>
        </a:fillRef>
        <a:effectRef idx="0">
          <a:scrgbClr r="0" g="0" b="0"/>
        </a:effectRef>
        <a:fontRef idx="minor"/>
      </dsp:style>
      <dsp:txBody>
        <a:bodyPr spcFirstLastPara="0" vert="horz" wrap="square" lIns="75787" tIns="75787" rIns="75787" bIns="75787" numCol="1" spcCol="1270" anchor="ctr" anchorCtr="0">
          <a:noAutofit/>
        </a:bodyPr>
        <a:lstStyle/>
        <a:p>
          <a:pPr marL="0" lvl="0" indent="0" algn="l" defTabSz="800100">
            <a:lnSpc>
              <a:spcPct val="100000"/>
            </a:lnSpc>
            <a:spcBef>
              <a:spcPct val="0"/>
            </a:spcBef>
            <a:spcAft>
              <a:spcPct val="35000"/>
            </a:spcAft>
            <a:buNone/>
          </a:pPr>
          <a:r>
            <a:rPr lang="en-US" sz="1800" b="1" kern="1200" dirty="0"/>
            <a:t>Strategy 2: Strengthen and Expand Counseling and Advocacy Services to Support Sexual Assault Victims and Families</a:t>
          </a:r>
          <a:endParaRPr lang="en-US" sz="1800" kern="1200" dirty="0"/>
        </a:p>
      </dsp:txBody>
      <dsp:txXfrm>
        <a:off x="827089" y="896531"/>
        <a:ext cx="10068280" cy="716094"/>
      </dsp:txXfrm>
    </dsp:sp>
    <dsp:sp modelId="{F1EAB5A7-BAE7-41C6-8242-FA770C85F87A}">
      <dsp:nvSpPr>
        <dsp:cNvPr id="0" name=""/>
        <dsp:cNvSpPr/>
      </dsp:nvSpPr>
      <dsp:spPr>
        <a:xfrm>
          <a:off x="0" y="1791650"/>
          <a:ext cx="10895369" cy="716094"/>
        </a:xfrm>
        <a:prstGeom prst="roundRect">
          <a:avLst>
            <a:gd name="adj" fmla="val 10000"/>
          </a:avLst>
        </a:prstGeom>
        <a:solidFill>
          <a:schemeClr val="accent6"/>
        </a:solidFill>
        <a:ln>
          <a:noFill/>
        </a:ln>
        <a:effectLst/>
      </dsp:spPr>
      <dsp:style>
        <a:lnRef idx="0">
          <a:scrgbClr r="0" g="0" b="0"/>
        </a:lnRef>
        <a:fillRef idx="1">
          <a:scrgbClr r="0" g="0" b="0"/>
        </a:fillRef>
        <a:effectRef idx="0">
          <a:scrgbClr r="0" g="0" b="0"/>
        </a:effectRef>
        <a:fontRef idx="minor"/>
      </dsp:style>
    </dsp:sp>
    <dsp:sp modelId="{2FF4288F-BE33-4826-A7BA-C8589896AD72}">
      <dsp:nvSpPr>
        <dsp:cNvPr id="0" name=""/>
        <dsp:cNvSpPr/>
      </dsp:nvSpPr>
      <dsp:spPr>
        <a:xfrm>
          <a:off x="216618" y="1952771"/>
          <a:ext cx="393852" cy="39385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68D643E6-99C7-4747-909A-D1B0FD82BB5E}">
      <dsp:nvSpPr>
        <dsp:cNvPr id="0" name=""/>
        <dsp:cNvSpPr/>
      </dsp:nvSpPr>
      <dsp:spPr>
        <a:xfrm>
          <a:off x="827089" y="1791650"/>
          <a:ext cx="10068280" cy="716094"/>
        </a:xfrm>
        <a:prstGeom prst="rect">
          <a:avLst/>
        </a:prstGeom>
        <a:solidFill>
          <a:schemeClr val="accent6"/>
        </a:solidFill>
        <a:ln>
          <a:noFill/>
        </a:ln>
        <a:effectLst/>
      </dsp:spPr>
      <dsp:style>
        <a:lnRef idx="0">
          <a:scrgbClr r="0" g="0" b="0"/>
        </a:lnRef>
        <a:fillRef idx="0">
          <a:scrgbClr r="0" g="0" b="0"/>
        </a:fillRef>
        <a:effectRef idx="0">
          <a:scrgbClr r="0" g="0" b="0"/>
        </a:effectRef>
        <a:fontRef idx="minor"/>
      </dsp:style>
      <dsp:txBody>
        <a:bodyPr spcFirstLastPara="0" vert="horz" wrap="square" lIns="75787" tIns="75787" rIns="75787" bIns="75787" numCol="1" spcCol="1270" anchor="ctr" anchorCtr="0">
          <a:noAutofit/>
        </a:bodyPr>
        <a:lstStyle/>
        <a:p>
          <a:pPr marL="0" lvl="0" indent="0" algn="l" defTabSz="800100">
            <a:lnSpc>
              <a:spcPct val="100000"/>
            </a:lnSpc>
            <a:spcBef>
              <a:spcPct val="0"/>
            </a:spcBef>
            <a:spcAft>
              <a:spcPct val="35000"/>
            </a:spcAft>
            <a:buNone/>
          </a:pPr>
          <a:r>
            <a:rPr lang="en-US" sz="1800" b="1" kern="1200" dirty="0"/>
            <a:t>Strategy 3: Streamline Fundraising Efforts and Strengthen Team Collaboration to Increase Revenue</a:t>
          </a:r>
          <a:endParaRPr lang="en-US" sz="1800" kern="1200" dirty="0"/>
        </a:p>
      </dsp:txBody>
      <dsp:txXfrm>
        <a:off x="827089" y="1791650"/>
        <a:ext cx="10068280" cy="716094"/>
      </dsp:txXfrm>
    </dsp:sp>
    <dsp:sp modelId="{72B8A930-7EF5-4E55-ACCB-0BD2806E6C37}">
      <dsp:nvSpPr>
        <dsp:cNvPr id="0" name=""/>
        <dsp:cNvSpPr/>
      </dsp:nvSpPr>
      <dsp:spPr>
        <a:xfrm>
          <a:off x="0" y="2688182"/>
          <a:ext cx="10895369" cy="716094"/>
        </a:xfrm>
        <a:prstGeom prst="roundRect">
          <a:avLst>
            <a:gd name="adj" fmla="val 10000"/>
          </a:avLst>
        </a:prstGeom>
        <a:solidFill>
          <a:schemeClr val="accent6">
            <a:lumMod val="60000"/>
            <a:lumOff val="40000"/>
          </a:schemeClr>
        </a:solidFill>
        <a:ln>
          <a:noFill/>
        </a:ln>
        <a:effectLst/>
      </dsp:spPr>
      <dsp:style>
        <a:lnRef idx="0">
          <a:scrgbClr r="0" g="0" b="0"/>
        </a:lnRef>
        <a:fillRef idx="1">
          <a:scrgbClr r="0" g="0" b="0"/>
        </a:fillRef>
        <a:effectRef idx="0">
          <a:scrgbClr r="0" g="0" b="0"/>
        </a:effectRef>
        <a:fontRef idx="minor"/>
      </dsp:style>
    </dsp:sp>
    <dsp:sp modelId="{629FF456-F173-43FF-BE59-5ECB0AF868BF}">
      <dsp:nvSpPr>
        <dsp:cNvPr id="0" name=""/>
        <dsp:cNvSpPr/>
      </dsp:nvSpPr>
      <dsp:spPr>
        <a:xfrm>
          <a:off x="216618" y="2847890"/>
          <a:ext cx="393852" cy="393852"/>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64580310-E091-4943-A378-4FD55ECCD973}">
      <dsp:nvSpPr>
        <dsp:cNvPr id="0" name=""/>
        <dsp:cNvSpPr/>
      </dsp:nvSpPr>
      <dsp:spPr>
        <a:xfrm>
          <a:off x="827089" y="2686769"/>
          <a:ext cx="10068280" cy="716094"/>
        </a:xfrm>
        <a:prstGeom prst="rect">
          <a:avLst/>
        </a:prstGeom>
        <a:solidFill>
          <a:schemeClr val="accent6">
            <a:lumMod val="60000"/>
            <a:lumOff val="40000"/>
          </a:schemeClr>
        </a:solidFill>
        <a:ln>
          <a:noFill/>
        </a:ln>
        <a:effectLst/>
      </dsp:spPr>
      <dsp:style>
        <a:lnRef idx="0">
          <a:scrgbClr r="0" g="0" b="0"/>
        </a:lnRef>
        <a:fillRef idx="0">
          <a:scrgbClr r="0" g="0" b="0"/>
        </a:fillRef>
        <a:effectRef idx="0">
          <a:scrgbClr r="0" g="0" b="0"/>
        </a:effectRef>
        <a:fontRef idx="minor"/>
      </dsp:style>
      <dsp:txBody>
        <a:bodyPr spcFirstLastPara="0" vert="horz" wrap="square" lIns="75787" tIns="75787" rIns="75787" bIns="75787" numCol="1" spcCol="1270" anchor="ctr" anchorCtr="0">
          <a:noAutofit/>
        </a:bodyPr>
        <a:lstStyle/>
        <a:p>
          <a:pPr marL="0" lvl="0" indent="0" algn="l" defTabSz="800100">
            <a:lnSpc>
              <a:spcPct val="100000"/>
            </a:lnSpc>
            <a:spcBef>
              <a:spcPct val="0"/>
            </a:spcBef>
            <a:spcAft>
              <a:spcPct val="35000"/>
            </a:spcAft>
            <a:buNone/>
          </a:pPr>
          <a:r>
            <a:rPr lang="en-US" sz="1800" b="1" kern="1200" dirty="0"/>
            <a:t>Strategy 4: Ensure Access to Mental Health Services for All, Regardless of Financial Position</a:t>
          </a:r>
          <a:endParaRPr lang="en-US" sz="1800" kern="1200" dirty="0"/>
        </a:p>
      </dsp:txBody>
      <dsp:txXfrm>
        <a:off x="827089" y="2686769"/>
        <a:ext cx="10068280" cy="71609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EA80BB-0D3F-4E04-AD0E-9187C6BB989C}">
      <dsp:nvSpPr>
        <dsp:cNvPr id="0" name=""/>
        <dsp:cNvSpPr/>
      </dsp:nvSpPr>
      <dsp:spPr>
        <a:xfrm>
          <a:off x="0" y="98158"/>
          <a:ext cx="10895369" cy="455715"/>
        </a:xfrm>
        <a:prstGeom prst="roundRect">
          <a:avLst/>
        </a:prstGeom>
        <a:solidFill>
          <a:schemeClr val="accent6">
            <a:lumMod val="75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b="1" kern="1200" dirty="0"/>
            <a:t>Goal #1: Develop New Revenue-Generating Service Lines and Partnerships</a:t>
          </a:r>
          <a:endParaRPr lang="en-US" sz="1900" kern="1200" dirty="0"/>
        </a:p>
      </dsp:txBody>
      <dsp:txXfrm>
        <a:off x="22246" y="120404"/>
        <a:ext cx="10850877" cy="411223"/>
      </dsp:txXfrm>
    </dsp:sp>
    <dsp:sp modelId="{ED5C8731-07B5-4194-BF0E-1B04A0F25113}">
      <dsp:nvSpPr>
        <dsp:cNvPr id="0" name=""/>
        <dsp:cNvSpPr/>
      </dsp:nvSpPr>
      <dsp:spPr>
        <a:xfrm>
          <a:off x="0" y="608593"/>
          <a:ext cx="10895369" cy="455715"/>
        </a:xfrm>
        <a:prstGeom prst="roundRect">
          <a:avLst/>
        </a:prstGeom>
        <a:solidFill>
          <a:schemeClr val="accent6">
            <a:lumMod val="75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b="1" kern="1200" dirty="0"/>
            <a:t>Expand specialized therapy services and psychiatric service capacity</a:t>
          </a:r>
          <a:endParaRPr lang="en-US" sz="1900" kern="1200" dirty="0"/>
        </a:p>
      </dsp:txBody>
      <dsp:txXfrm>
        <a:off x="22246" y="630839"/>
        <a:ext cx="10850877" cy="411223"/>
      </dsp:txXfrm>
    </dsp:sp>
    <dsp:sp modelId="{2AF47B4F-8173-40E8-916E-8BB925D7C9FB}">
      <dsp:nvSpPr>
        <dsp:cNvPr id="0" name=""/>
        <dsp:cNvSpPr/>
      </dsp:nvSpPr>
      <dsp:spPr>
        <a:xfrm>
          <a:off x="0" y="1064308"/>
          <a:ext cx="10895369" cy="22418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5928" tIns="24130" rIns="135128" bIns="24130" numCol="1" spcCol="1270" anchor="t" anchorCtr="0">
          <a:noAutofit/>
        </a:bodyPr>
        <a:lstStyle/>
        <a:p>
          <a:pPr marL="114300" lvl="1" indent="-114300" algn="l" defTabSz="666750">
            <a:lnSpc>
              <a:spcPct val="90000"/>
            </a:lnSpc>
            <a:spcBef>
              <a:spcPct val="0"/>
            </a:spcBef>
            <a:spcAft>
              <a:spcPct val="20000"/>
            </a:spcAft>
            <a:buChar char="•"/>
          </a:pPr>
          <a:r>
            <a:rPr lang="en-US" sz="1500" b="0" kern="1200"/>
            <a:t>Promote EFT and EMDR therapies, highlighting qualified therapists.</a:t>
          </a:r>
        </a:p>
        <a:p>
          <a:pPr marL="114300" lvl="1" indent="-114300" algn="l" defTabSz="666750">
            <a:lnSpc>
              <a:spcPct val="90000"/>
            </a:lnSpc>
            <a:spcBef>
              <a:spcPct val="0"/>
            </a:spcBef>
            <a:spcAft>
              <a:spcPct val="20000"/>
            </a:spcAft>
            <a:buChar char="•"/>
          </a:pPr>
          <a:r>
            <a:rPr lang="en-US" sz="1500" b="0" kern="1200"/>
            <a:t>Establish a strong reputation and become a preferred referral partner for Reunification Therapy.</a:t>
          </a:r>
        </a:p>
        <a:p>
          <a:pPr marL="114300" lvl="1" indent="-114300" algn="l" defTabSz="666750">
            <a:lnSpc>
              <a:spcPct val="90000"/>
            </a:lnSpc>
            <a:spcBef>
              <a:spcPct val="0"/>
            </a:spcBef>
            <a:spcAft>
              <a:spcPct val="20000"/>
            </a:spcAft>
            <a:buChar char="•"/>
          </a:pPr>
          <a:r>
            <a:rPr lang="en-US" sz="1500" b="0" kern="1200"/>
            <a:t>Develop, market, and grow Couples Counseling services.</a:t>
          </a:r>
        </a:p>
        <a:p>
          <a:pPr marL="114300" lvl="1" indent="-114300" algn="l" defTabSz="666750">
            <a:lnSpc>
              <a:spcPct val="90000"/>
            </a:lnSpc>
            <a:spcBef>
              <a:spcPct val="0"/>
            </a:spcBef>
            <a:spcAft>
              <a:spcPct val="20000"/>
            </a:spcAft>
            <a:buChar char="•"/>
          </a:pPr>
          <a:r>
            <a:rPr lang="en-US" sz="1500" b="0" kern="1200"/>
            <a:t>Increase outpatient Substance Abuse counseling utilization.</a:t>
          </a:r>
        </a:p>
        <a:p>
          <a:pPr marL="114300" lvl="1" indent="-114300" algn="l" defTabSz="666750">
            <a:lnSpc>
              <a:spcPct val="90000"/>
            </a:lnSpc>
            <a:spcBef>
              <a:spcPct val="0"/>
            </a:spcBef>
            <a:spcAft>
              <a:spcPct val="20000"/>
            </a:spcAft>
            <a:buChar char="•"/>
          </a:pPr>
          <a:r>
            <a:rPr lang="en-US" sz="1500" b="0" kern="1200"/>
            <a:t>Train and enhance capabilities to provide counseling services for young children (ages 4-7).</a:t>
          </a:r>
        </a:p>
        <a:p>
          <a:pPr marL="114300" lvl="1" indent="-114300" algn="l" defTabSz="666750">
            <a:lnSpc>
              <a:spcPct val="90000"/>
            </a:lnSpc>
            <a:spcBef>
              <a:spcPct val="0"/>
            </a:spcBef>
            <a:spcAft>
              <a:spcPct val="20000"/>
            </a:spcAft>
            <a:buChar char="•"/>
          </a:pPr>
          <a:r>
            <a:rPr lang="en-US" sz="1500" b="0" kern="1200" dirty="0"/>
            <a:t>Identify and onboard Nurse Practitioners to address community demand and expand agency client base.</a:t>
          </a:r>
        </a:p>
        <a:p>
          <a:pPr marL="114300" lvl="1" indent="-114300" algn="l" defTabSz="666750">
            <a:lnSpc>
              <a:spcPct val="90000"/>
            </a:lnSpc>
            <a:spcBef>
              <a:spcPct val="0"/>
            </a:spcBef>
            <a:spcAft>
              <a:spcPct val="20000"/>
            </a:spcAft>
            <a:buChar char="•"/>
          </a:pPr>
          <a:r>
            <a:rPr lang="en-US" sz="1500" b="0" kern="1200" dirty="0"/>
            <a:t>Replace outdated phone system to allow more efficient access to our system.</a:t>
          </a:r>
          <a:br>
            <a:rPr lang="en-US" sz="1500" b="0" kern="1200" dirty="0"/>
          </a:br>
          <a:r>
            <a:rPr lang="en-US" sz="1500" b="0" kern="1200" dirty="0"/>
            <a:t>Responsible: CEO, Finance Director, The Counseling Center Director.</a:t>
          </a:r>
          <a:br>
            <a:rPr lang="en-US" sz="1500" b="0" kern="1200" dirty="0"/>
          </a:br>
          <a:r>
            <a:rPr lang="en-US" sz="1500" b="0" kern="1200" dirty="0"/>
            <a:t>Timeline: Quarterly implementation of new services throughout 2025-2026.</a:t>
          </a:r>
        </a:p>
      </dsp:txBody>
      <dsp:txXfrm>
        <a:off x="0" y="1064308"/>
        <a:ext cx="10895369" cy="224180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69CF81-21B7-4C8D-8BA4-2C84D5353E3C}">
      <dsp:nvSpPr>
        <dsp:cNvPr id="0" name=""/>
        <dsp:cNvSpPr/>
      </dsp:nvSpPr>
      <dsp:spPr>
        <a:xfrm>
          <a:off x="0" y="0"/>
          <a:ext cx="11310258" cy="581605"/>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B3774B4-9FCB-4BAC-8566-EF4FCB1F1F59}">
      <dsp:nvSpPr>
        <dsp:cNvPr id="0" name=""/>
        <dsp:cNvSpPr/>
      </dsp:nvSpPr>
      <dsp:spPr>
        <a:xfrm>
          <a:off x="175935" y="134288"/>
          <a:ext cx="319883" cy="319883"/>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4D0B946A-3C85-4029-87F6-6BC4EC1477AB}">
      <dsp:nvSpPr>
        <dsp:cNvPr id="0" name=""/>
        <dsp:cNvSpPr/>
      </dsp:nvSpPr>
      <dsp:spPr>
        <a:xfrm>
          <a:off x="671754" y="3427"/>
          <a:ext cx="5089616" cy="5816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1553" tIns="61553" rIns="61553" bIns="61553" numCol="1" spcCol="1270" anchor="ctr" anchorCtr="0">
          <a:noAutofit/>
        </a:bodyPr>
        <a:lstStyle/>
        <a:p>
          <a:pPr marL="0" lvl="0" indent="0" algn="l" defTabSz="711200">
            <a:lnSpc>
              <a:spcPct val="90000"/>
            </a:lnSpc>
            <a:spcBef>
              <a:spcPct val="0"/>
            </a:spcBef>
            <a:spcAft>
              <a:spcPct val="35000"/>
            </a:spcAft>
            <a:buNone/>
          </a:pPr>
          <a:r>
            <a:rPr lang="en-US" sz="1600" b="1" kern="1200"/>
            <a:t>Forge partnerships with outside psychiatric providers and referral organizations</a:t>
          </a:r>
          <a:endParaRPr lang="en-US" sz="1600" kern="1200"/>
        </a:p>
      </dsp:txBody>
      <dsp:txXfrm>
        <a:off x="671754" y="3427"/>
        <a:ext cx="5089616" cy="581605"/>
      </dsp:txXfrm>
    </dsp:sp>
    <dsp:sp modelId="{1E636D75-4679-4375-8DC3-6E29CB22AEB6}">
      <dsp:nvSpPr>
        <dsp:cNvPr id="0" name=""/>
        <dsp:cNvSpPr/>
      </dsp:nvSpPr>
      <dsp:spPr>
        <a:xfrm>
          <a:off x="5761370" y="3427"/>
          <a:ext cx="5548230" cy="5816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1553" tIns="61553" rIns="61553" bIns="61553" numCol="1" spcCol="1270" anchor="ctr" anchorCtr="0">
          <a:noAutofit/>
        </a:bodyPr>
        <a:lstStyle/>
        <a:p>
          <a:pPr marL="0" lvl="0" indent="0" algn="l" defTabSz="488950">
            <a:lnSpc>
              <a:spcPct val="90000"/>
            </a:lnSpc>
            <a:spcBef>
              <a:spcPct val="0"/>
            </a:spcBef>
            <a:spcAft>
              <a:spcPct val="35000"/>
            </a:spcAft>
            <a:buNone/>
          </a:pPr>
          <a:r>
            <a:rPr lang="en-US" sz="1100" kern="1200"/>
            <a:t>Identify potential collaborators to support service expansion.</a:t>
          </a:r>
          <a:br>
            <a:rPr lang="en-US" sz="1100" kern="1200"/>
          </a:br>
          <a:endParaRPr lang="en-US" sz="1100" kern="1200"/>
        </a:p>
      </dsp:txBody>
      <dsp:txXfrm>
        <a:off x="5761370" y="3427"/>
        <a:ext cx="5548230" cy="581605"/>
      </dsp:txXfrm>
    </dsp:sp>
    <dsp:sp modelId="{57874B1E-0144-4F84-A475-1E10776C119B}">
      <dsp:nvSpPr>
        <dsp:cNvPr id="0" name=""/>
        <dsp:cNvSpPr/>
      </dsp:nvSpPr>
      <dsp:spPr>
        <a:xfrm>
          <a:off x="0" y="753180"/>
          <a:ext cx="11310258" cy="581605"/>
        </a:xfrm>
        <a:prstGeom prst="roundRect">
          <a:avLst>
            <a:gd name="adj" fmla="val 10000"/>
          </a:avLst>
        </a:prstGeom>
        <a:solidFill>
          <a:schemeClr val="accent5">
            <a:hueOff val="1247448"/>
            <a:satOff val="-803"/>
            <a:lumOff val="549"/>
            <a:alphaOff val="0"/>
          </a:schemeClr>
        </a:solidFill>
        <a:ln>
          <a:noFill/>
        </a:ln>
        <a:effectLst/>
      </dsp:spPr>
      <dsp:style>
        <a:lnRef idx="0">
          <a:scrgbClr r="0" g="0" b="0"/>
        </a:lnRef>
        <a:fillRef idx="1">
          <a:scrgbClr r="0" g="0" b="0"/>
        </a:fillRef>
        <a:effectRef idx="0">
          <a:scrgbClr r="0" g="0" b="0"/>
        </a:effectRef>
        <a:fontRef idx="minor"/>
      </dsp:style>
    </dsp:sp>
    <dsp:sp modelId="{89923878-9E61-4685-A389-32ECDE4BCB12}">
      <dsp:nvSpPr>
        <dsp:cNvPr id="0" name=""/>
        <dsp:cNvSpPr/>
      </dsp:nvSpPr>
      <dsp:spPr>
        <a:xfrm>
          <a:off x="175935" y="861295"/>
          <a:ext cx="319883" cy="319883"/>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A75D817E-483E-4BB9-9F96-11640BF6A120}">
      <dsp:nvSpPr>
        <dsp:cNvPr id="0" name=""/>
        <dsp:cNvSpPr/>
      </dsp:nvSpPr>
      <dsp:spPr>
        <a:xfrm>
          <a:off x="671754" y="730434"/>
          <a:ext cx="5089616" cy="5816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1553" tIns="61553" rIns="61553" bIns="61553" numCol="1" spcCol="1270" anchor="ctr" anchorCtr="0">
          <a:noAutofit/>
        </a:bodyPr>
        <a:lstStyle/>
        <a:p>
          <a:pPr marL="0" lvl="0" indent="0" algn="l" defTabSz="711200">
            <a:lnSpc>
              <a:spcPct val="90000"/>
            </a:lnSpc>
            <a:spcBef>
              <a:spcPct val="0"/>
            </a:spcBef>
            <a:spcAft>
              <a:spcPct val="35000"/>
            </a:spcAft>
            <a:buNone/>
          </a:pPr>
          <a:r>
            <a:rPr lang="en-US" sz="1600" b="1" kern="1200"/>
            <a:t>Expand EWC contracts and services</a:t>
          </a:r>
          <a:endParaRPr lang="en-US" sz="1600" kern="1200"/>
        </a:p>
      </dsp:txBody>
      <dsp:txXfrm>
        <a:off x="671754" y="730434"/>
        <a:ext cx="5089616" cy="581605"/>
      </dsp:txXfrm>
    </dsp:sp>
    <dsp:sp modelId="{C749AD94-0FDD-4623-BABB-28DABB9A6DC2}">
      <dsp:nvSpPr>
        <dsp:cNvPr id="0" name=""/>
        <dsp:cNvSpPr/>
      </dsp:nvSpPr>
      <dsp:spPr>
        <a:xfrm>
          <a:off x="5764560" y="931103"/>
          <a:ext cx="5325358" cy="3746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426" tIns="49426" rIns="49426" bIns="49426" numCol="1" spcCol="1270" anchor="ctr" anchorCtr="0">
          <a:noAutofit/>
        </a:bodyPr>
        <a:lstStyle/>
        <a:p>
          <a:pPr marL="0" lvl="0" indent="0" algn="l" defTabSz="444500">
            <a:lnSpc>
              <a:spcPct val="90000"/>
            </a:lnSpc>
            <a:spcBef>
              <a:spcPct val="0"/>
            </a:spcBef>
            <a:spcAft>
              <a:spcPct val="35000"/>
            </a:spcAft>
            <a:buNone/>
          </a:pPr>
          <a:r>
            <a:rPr lang="en-US" sz="1000" kern="1200" dirty="0"/>
            <a:t>Leverage localized, personal engagement strategies to differentiate offerings and increase client acquisition and retention.</a:t>
          </a:r>
          <a:br>
            <a:rPr lang="en-US" sz="1000" kern="1200" dirty="0"/>
          </a:br>
          <a:r>
            <a:rPr lang="en-US" sz="1000" b="1" kern="1200" dirty="0"/>
            <a:t>Responsible:</a:t>
          </a:r>
          <a:r>
            <a:rPr lang="en-US" sz="1000" kern="1200" dirty="0"/>
            <a:t> The Counseling and EWC Director, Marketing and Fund Development Manager.</a:t>
          </a:r>
          <a:br>
            <a:rPr lang="en-US" sz="1100" kern="1200" dirty="0"/>
          </a:br>
          <a:endParaRPr lang="en-US" sz="1100" kern="1200" dirty="0"/>
        </a:p>
      </dsp:txBody>
      <dsp:txXfrm>
        <a:off x="5764560" y="931103"/>
        <a:ext cx="5325358" cy="374634"/>
      </dsp:txXfrm>
    </dsp:sp>
    <dsp:sp modelId="{2F9E7E44-8275-490E-ACFA-4141FD093C78}">
      <dsp:nvSpPr>
        <dsp:cNvPr id="0" name=""/>
        <dsp:cNvSpPr/>
      </dsp:nvSpPr>
      <dsp:spPr>
        <a:xfrm>
          <a:off x="0" y="1457441"/>
          <a:ext cx="11310258" cy="581605"/>
        </a:xfrm>
        <a:prstGeom prst="roundRect">
          <a:avLst>
            <a:gd name="adj" fmla="val 10000"/>
          </a:avLst>
        </a:prstGeom>
        <a:solidFill>
          <a:schemeClr val="accent5">
            <a:hueOff val="2494895"/>
            <a:satOff val="-1605"/>
            <a:lumOff val="1098"/>
            <a:alphaOff val="0"/>
          </a:schemeClr>
        </a:solidFill>
        <a:ln>
          <a:noFill/>
        </a:ln>
        <a:effectLst/>
      </dsp:spPr>
      <dsp:style>
        <a:lnRef idx="0">
          <a:scrgbClr r="0" g="0" b="0"/>
        </a:lnRef>
        <a:fillRef idx="1">
          <a:scrgbClr r="0" g="0" b="0"/>
        </a:fillRef>
        <a:effectRef idx="0">
          <a:scrgbClr r="0" g="0" b="0"/>
        </a:effectRef>
        <a:fontRef idx="minor"/>
      </dsp:style>
    </dsp:sp>
    <dsp:sp modelId="{9EF3F7A8-8B75-42B8-ADA5-F0BB6B98F302}">
      <dsp:nvSpPr>
        <dsp:cNvPr id="0" name=""/>
        <dsp:cNvSpPr/>
      </dsp:nvSpPr>
      <dsp:spPr>
        <a:xfrm>
          <a:off x="175935" y="1588302"/>
          <a:ext cx="319883" cy="319883"/>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E5EC1D0B-7052-4D47-92F6-5734AC5B83C3}">
      <dsp:nvSpPr>
        <dsp:cNvPr id="0" name=""/>
        <dsp:cNvSpPr/>
      </dsp:nvSpPr>
      <dsp:spPr>
        <a:xfrm>
          <a:off x="671754" y="1457441"/>
          <a:ext cx="5089616" cy="5816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1553" tIns="61553" rIns="61553" bIns="61553" numCol="1" spcCol="1270" anchor="ctr" anchorCtr="0">
          <a:noAutofit/>
        </a:bodyPr>
        <a:lstStyle/>
        <a:p>
          <a:pPr marL="0" lvl="0" indent="0" algn="l" defTabSz="711200">
            <a:lnSpc>
              <a:spcPct val="90000"/>
            </a:lnSpc>
            <a:spcBef>
              <a:spcPct val="0"/>
            </a:spcBef>
            <a:spcAft>
              <a:spcPct val="35000"/>
            </a:spcAft>
            <a:buNone/>
          </a:pPr>
          <a:r>
            <a:rPr lang="en-US" sz="1600" b="1" kern="1200"/>
            <a:t>Establish a formal partnership with Community Mental Health</a:t>
          </a:r>
          <a:endParaRPr lang="en-US" sz="1600" kern="1200"/>
        </a:p>
      </dsp:txBody>
      <dsp:txXfrm>
        <a:off x="671754" y="1457441"/>
        <a:ext cx="5089616" cy="581605"/>
      </dsp:txXfrm>
    </dsp:sp>
    <dsp:sp modelId="{A234863C-9AC4-4691-B01C-DD150F522DB1}">
      <dsp:nvSpPr>
        <dsp:cNvPr id="0" name=""/>
        <dsp:cNvSpPr/>
      </dsp:nvSpPr>
      <dsp:spPr>
        <a:xfrm>
          <a:off x="5761370" y="1534975"/>
          <a:ext cx="5548230" cy="5816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1553" tIns="61553" rIns="61553" bIns="61553" numCol="1" spcCol="1270" anchor="ctr" anchorCtr="0">
          <a:noAutofit/>
        </a:bodyPr>
        <a:lstStyle/>
        <a:p>
          <a:pPr marL="0" lvl="0" indent="0" algn="l" defTabSz="488950">
            <a:lnSpc>
              <a:spcPct val="90000"/>
            </a:lnSpc>
            <a:spcBef>
              <a:spcPct val="0"/>
            </a:spcBef>
            <a:spcAft>
              <a:spcPct val="35000"/>
            </a:spcAft>
            <a:buNone/>
          </a:pPr>
          <a:r>
            <a:rPr lang="en-US" sz="1100" kern="1200"/>
            <a:t>Collaborate to offer enhanced, comprehensive mental health care to clients.</a:t>
          </a:r>
        </a:p>
        <a:p>
          <a:pPr marL="0" lvl="0" indent="0" algn="l" defTabSz="488950">
            <a:lnSpc>
              <a:spcPct val="90000"/>
            </a:lnSpc>
            <a:spcBef>
              <a:spcPct val="0"/>
            </a:spcBef>
            <a:spcAft>
              <a:spcPct val="35000"/>
            </a:spcAft>
            <a:buNone/>
          </a:pPr>
          <a:r>
            <a:rPr lang="en-US" sz="1100" kern="1200" dirty="0"/>
            <a:t>Reduce direct Medicaid billing while sustaining and fulfilling our mission to remain accessible to all in need of services.</a:t>
          </a:r>
          <a:br>
            <a:rPr lang="en-US" sz="1100" kern="1200" dirty="0"/>
          </a:br>
          <a:endParaRPr lang="en-US" sz="1100" kern="1200" dirty="0"/>
        </a:p>
      </dsp:txBody>
      <dsp:txXfrm>
        <a:off x="5761370" y="1534975"/>
        <a:ext cx="5548230" cy="581605"/>
      </dsp:txXfrm>
    </dsp:sp>
    <dsp:sp modelId="{7B088DA0-DC70-44D4-B882-C3A2D633D748}">
      <dsp:nvSpPr>
        <dsp:cNvPr id="0" name=""/>
        <dsp:cNvSpPr/>
      </dsp:nvSpPr>
      <dsp:spPr>
        <a:xfrm>
          <a:off x="0" y="2184448"/>
          <a:ext cx="11310258" cy="581605"/>
        </a:xfrm>
        <a:prstGeom prst="roundRect">
          <a:avLst>
            <a:gd name="adj" fmla="val 10000"/>
          </a:avLst>
        </a:prstGeom>
        <a:solidFill>
          <a:schemeClr val="accent5">
            <a:hueOff val="3742343"/>
            <a:satOff val="-2408"/>
            <a:lumOff val="1646"/>
            <a:alphaOff val="0"/>
          </a:schemeClr>
        </a:solidFill>
        <a:ln>
          <a:noFill/>
        </a:ln>
        <a:effectLst/>
      </dsp:spPr>
      <dsp:style>
        <a:lnRef idx="0">
          <a:scrgbClr r="0" g="0" b="0"/>
        </a:lnRef>
        <a:fillRef idx="1">
          <a:scrgbClr r="0" g="0" b="0"/>
        </a:fillRef>
        <a:effectRef idx="0">
          <a:scrgbClr r="0" g="0" b="0"/>
        </a:effectRef>
        <a:fontRef idx="minor"/>
      </dsp:style>
    </dsp:sp>
    <dsp:sp modelId="{44F0874D-C6E1-4E69-9560-1A68BD49807C}">
      <dsp:nvSpPr>
        <dsp:cNvPr id="0" name=""/>
        <dsp:cNvSpPr/>
      </dsp:nvSpPr>
      <dsp:spPr>
        <a:xfrm>
          <a:off x="175935" y="2315309"/>
          <a:ext cx="319883" cy="319883"/>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5C69EFEA-97C3-4C5F-B74B-8D6E5CAC3AF5}">
      <dsp:nvSpPr>
        <dsp:cNvPr id="0" name=""/>
        <dsp:cNvSpPr/>
      </dsp:nvSpPr>
      <dsp:spPr>
        <a:xfrm>
          <a:off x="671754" y="2184448"/>
          <a:ext cx="5089616" cy="5816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1553" tIns="61553" rIns="61553" bIns="61553" numCol="1" spcCol="1270" anchor="ctr" anchorCtr="0">
          <a:noAutofit/>
        </a:bodyPr>
        <a:lstStyle/>
        <a:p>
          <a:pPr marL="0" lvl="0" indent="0" algn="l" defTabSz="711200">
            <a:lnSpc>
              <a:spcPct val="90000"/>
            </a:lnSpc>
            <a:spcBef>
              <a:spcPct val="0"/>
            </a:spcBef>
            <a:spcAft>
              <a:spcPct val="35000"/>
            </a:spcAft>
            <a:buNone/>
          </a:pPr>
          <a:r>
            <a:rPr lang="en-US" sz="1600" b="1" kern="1200"/>
            <a:t>Introduce Alpha-Stim technology services</a:t>
          </a:r>
          <a:endParaRPr lang="en-US" sz="1600" kern="1200"/>
        </a:p>
      </dsp:txBody>
      <dsp:txXfrm>
        <a:off x="671754" y="2184448"/>
        <a:ext cx="5089616" cy="581605"/>
      </dsp:txXfrm>
    </dsp:sp>
    <dsp:sp modelId="{F0A2E323-4425-40A8-9640-7273270AD8D3}">
      <dsp:nvSpPr>
        <dsp:cNvPr id="0" name=""/>
        <dsp:cNvSpPr/>
      </dsp:nvSpPr>
      <dsp:spPr>
        <a:xfrm>
          <a:off x="5761370" y="2184448"/>
          <a:ext cx="5548230" cy="5816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1553" tIns="61553" rIns="61553" bIns="61553" numCol="1" spcCol="1270" anchor="ctr" anchorCtr="0">
          <a:noAutofit/>
        </a:bodyPr>
        <a:lstStyle/>
        <a:p>
          <a:pPr marL="0" lvl="0" indent="0" algn="l" defTabSz="488950">
            <a:lnSpc>
              <a:spcPct val="90000"/>
            </a:lnSpc>
            <a:spcBef>
              <a:spcPct val="0"/>
            </a:spcBef>
            <a:spcAft>
              <a:spcPct val="35000"/>
            </a:spcAft>
            <a:buNone/>
          </a:pPr>
          <a:r>
            <a:rPr lang="en-US" sz="1100" kern="1200" dirty="0"/>
            <a:t>Implement mind-body wellness tools to support client outcomes.</a:t>
          </a:r>
          <a:br>
            <a:rPr lang="en-US" sz="1100" kern="1200" dirty="0"/>
          </a:br>
          <a:r>
            <a:rPr lang="en-US" sz="1100" b="1" kern="1200" dirty="0"/>
            <a:t>Responsible:</a:t>
          </a:r>
          <a:r>
            <a:rPr lang="en-US" sz="1100" kern="1200" dirty="0"/>
            <a:t> The Counseling/EWC Director, CEO, Support Staff.</a:t>
          </a:r>
          <a:br>
            <a:rPr lang="en-US" sz="1100" kern="1200" dirty="0"/>
          </a:br>
          <a:r>
            <a:rPr lang="en-US" sz="1100" b="1" kern="1200" dirty="0"/>
            <a:t>Timeline:</a:t>
          </a:r>
          <a:r>
            <a:rPr lang="en-US" sz="1100" kern="1200" dirty="0"/>
            <a:t> 2025.</a:t>
          </a:r>
        </a:p>
      </dsp:txBody>
      <dsp:txXfrm>
        <a:off x="5761370" y="2184448"/>
        <a:ext cx="5548230" cy="581605"/>
      </dsp:txXfrm>
    </dsp:sp>
    <dsp:sp modelId="{CA6E4AED-8F8B-4BA5-A24B-436D04EA6EBE}">
      <dsp:nvSpPr>
        <dsp:cNvPr id="0" name=""/>
        <dsp:cNvSpPr/>
      </dsp:nvSpPr>
      <dsp:spPr>
        <a:xfrm>
          <a:off x="0" y="2911455"/>
          <a:ext cx="11310258" cy="581605"/>
        </a:xfrm>
        <a:prstGeom prst="roundRect">
          <a:avLst>
            <a:gd name="adj" fmla="val 10000"/>
          </a:avLst>
        </a:prstGeom>
        <a:solidFill>
          <a:schemeClr val="accent5">
            <a:hueOff val="4989790"/>
            <a:satOff val="-3210"/>
            <a:lumOff val="2195"/>
            <a:alphaOff val="0"/>
          </a:schemeClr>
        </a:solidFill>
        <a:ln>
          <a:noFill/>
        </a:ln>
        <a:effectLst/>
      </dsp:spPr>
      <dsp:style>
        <a:lnRef idx="0">
          <a:scrgbClr r="0" g="0" b="0"/>
        </a:lnRef>
        <a:fillRef idx="1">
          <a:scrgbClr r="0" g="0" b="0"/>
        </a:fillRef>
        <a:effectRef idx="0">
          <a:scrgbClr r="0" g="0" b="0"/>
        </a:effectRef>
        <a:fontRef idx="minor"/>
      </dsp:style>
    </dsp:sp>
    <dsp:sp modelId="{1FC45B6C-748B-42B6-A01F-5B836515D53C}">
      <dsp:nvSpPr>
        <dsp:cNvPr id="0" name=""/>
        <dsp:cNvSpPr/>
      </dsp:nvSpPr>
      <dsp:spPr>
        <a:xfrm>
          <a:off x="175935" y="3042316"/>
          <a:ext cx="319883" cy="319883"/>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73765818-0C6E-4C72-9979-AE9C557F5512}">
      <dsp:nvSpPr>
        <dsp:cNvPr id="0" name=""/>
        <dsp:cNvSpPr/>
      </dsp:nvSpPr>
      <dsp:spPr>
        <a:xfrm>
          <a:off x="671754" y="2911455"/>
          <a:ext cx="5089616" cy="5816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1553" tIns="61553" rIns="61553" bIns="61553" numCol="1" spcCol="1270" anchor="ctr" anchorCtr="0">
          <a:noAutofit/>
        </a:bodyPr>
        <a:lstStyle/>
        <a:p>
          <a:pPr marL="0" lvl="0" indent="0" algn="l" defTabSz="711200">
            <a:lnSpc>
              <a:spcPct val="90000"/>
            </a:lnSpc>
            <a:spcBef>
              <a:spcPct val="0"/>
            </a:spcBef>
            <a:spcAft>
              <a:spcPct val="35000"/>
            </a:spcAft>
            <a:buNone/>
          </a:pPr>
          <a:r>
            <a:rPr lang="en-US" sz="1600" b="1" kern="1200"/>
            <a:t>Maximize reimbursement through strategic negotiations and billing practices</a:t>
          </a:r>
          <a:endParaRPr lang="en-US" sz="1600" kern="1200"/>
        </a:p>
      </dsp:txBody>
      <dsp:txXfrm>
        <a:off x="671754" y="2911455"/>
        <a:ext cx="5089616" cy="581605"/>
      </dsp:txXfrm>
    </dsp:sp>
    <dsp:sp modelId="{40BE7D94-5E42-46D1-A462-576B1752D08C}">
      <dsp:nvSpPr>
        <dsp:cNvPr id="0" name=""/>
        <dsp:cNvSpPr/>
      </dsp:nvSpPr>
      <dsp:spPr>
        <a:xfrm>
          <a:off x="5761370" y="2911455"/>
          <a:ext cx="5548230" cy="5816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1553" tIns="61553" rIns="61553" bIns="61553" numCol="1" spcCol="1270" anchor="ctr" anchorCtr="0">
          <a:noAutofit/>
        </a:bodyPr>
        <a:lstStyle/>
        <a:p>
          <a:pPr marL="0" lvl="0" indent="0" algn="l" defTabSz="488950">
            <a:lnSpc>
              <a:spcPct val="90000"/>
            </a:lnSpc>
            <a:spcBef>
              <a:spcPct val="0"/>
            </a:spcBef>
            <a:spcAft>
              <a:spcPct val="35000"/>
            </a:spcAft>
            <a:buNone/>
          </a:pPr>
          <a:r>
            <a:rPr lang="en-US" sz="1100" kern="1200"/>
            <a:t>Ensure the full range of applicable billing codes are utilized for each service.</a:t>
          </a:r>
        </a:p>
      </dsp:txBody>
      <dsp:txXfrm>
        <a:off x="5761370" y="2911455"/>
        <a:ext cx="5548230" cy="581605"/>
      </dsp:txXfrm>
    </dsp:sp>
    <dsp:sp modelId="{F9B91A51-3710-4D3C-B494-ADF869956D86}">
      <dsp:nvSpPr>
        <dsp:cNvPr id="0" name=""/>
        <dsp:cNvSpPr/>
      </dsp:nvSpPr>
      <dsp:spPr>
        <a:xfrm>
          <a:off x="0" y="3638462"/>
          <a:ext cx="11310258" cy="581605"/>
        </a:xfrm>
        <a:prstGeom prst="roundRect">
          <a:avLst>
            <a:gd name="adj" fmla="val 10000"/>
          </a:avLst>
        </a:prstGeom>
        <a:solidFill>
          <a:schemeClr val="accent5">
            <a:hueOff val="6237238"/>
            <a:satOff val="-4013"/>
            <a:lumOff val="2744"/>
            <a:alphaOff val="0"/>
          </a:schemeClr>
        </a:solidFill>
        <a:ln>
          <a:noFill/>
        </a:ln>
        <a:effectLst/>
      </dsp:spPr>
      <dsp:style>
        <a:lnRef idx="0">
          <a:scrgbClr r="0" g="0" b="0"/>
        </a:lnRef>
        <a:fillRef idx="1">
          <a:scrgbClr r="0" g="0" b="0"/>
        </a:fillRef>
        <a:effectRef idx="0">
          <a:scrgbClr r="0" g="0" b="0"/>
        </a:effectRef>
        <a:fontRef idx="minor"/>
      </dsp:style>
    </dsp:sp>
    <dsp:sp modelId="{3A593CC9-F330-43B3-8D90-05B7C31925B5}">
      <dsp:nvSpPr>
        <dsp:cNvPr id="0" name=""/>
        <dsp:cNvSpPr/>
      </dsp:nvSpPr>
      <dsp:spPr>
        <a:xfrm>
          <a:off x="175935" y="3769323"/>
          <a:ext cx="319883" cy="319883"/>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17A848C9-CD8C-4683-BC78-3F657D160CD0}">
      <dsp:nvSpPr>
        <dsp:cNvPr id="0" name=""/>
        <dsp:cNvSpPr/>
      </dsp:nvSpPr>
      <dsp:spPr>
        <a:xfrm>
          <a:off x="671754" y="3638462"/>
          <a:ext cx="5089616" cy="5816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1553" tIns="61553" rIns="61553" bIns="61553" numCol="1" spcCol="1270" anchor="ctr" anchorCtr="0">
          <a:noAutofit/>
        </a:bodyPr>
        <a:lstStyle/>
        <a:p>
          <a:pPr marL="0" lvl="0" indent="0" algn="l" defTabSz="711200">
            <a:lnSpc>
              <a:spcPct val="90000"/>
            </a:lnSpc>
            <a:spcBef>
              <a:spcPct val="0"/>
            </a:spcBef>
            <a:spcAft>
              <a:spcPct val="35000"/>
            </a:spcAft>
            <a:buNone/>
          </a:pPr>
          <a:r>
            <a:rPr lang="en-US" sz="1600" b="1" kern="1200"/>
            <a:t>Roll-out of Bonus Compensation Plan for therapists and support staff</a:t>
          </a:r>
          <a:endParaRPr lang="en-US" sz="1600" kern="1200"/>
        </a:p>
      </dsp:txBody>
      <dsp:txXfrm>
        <a:off x="671754" y="3638462"/>
        <a:ext cx="5089616" cy="581605"/>
      </dsp:txXfrm>
    </dsp:sp>
    <dsp:sp modelId="{AE99A911-3D78-4A75-BC55-3DE7B99E3FA4}">
      <dsp:nvSpPr>
        <dsp:cNvPr id="0" name=""/>
        <dsp:cNvSpPr/>
      </dsp:nvSpPr>
      <dsp:spPr>
        <a:xfrm>
          <a:off x="5761370" y="3638462"/>
          <a:ext cx="5548230" cy="5816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1553" tIns="61553" rIns="61553" bIns="61553" numCol="1" spcCol="1270" anchor="ctr" anchorCtr="0">
          <a:noAutofit/>
        </a:bodyPr>
        <a:lstStyle/>
        <a:p>
          <a:pPr marL="0" lvl="0" indent="0" algn="l" defTabSz="488950">
            <a:lnSpc>
              <a:spcPct val="90000"/>
            </a:lnSpc>
            <a:spcBef>
              <a:spcPct val="0"/>
            </a:spcBef>
            <a:spcAft>
              <a:spcPct val="35000"/>
            </a:spcAft>
            <a:buNone/>
          </a:pPr>
          <a:r>
            <a:rPr lang="en-US" sz="1100" kern="1200"/>
            <a:t>Enhance retention and motivation by financial incentives tied to performance and team support.</a:t>
          </a:r>
        </a:p>
      </dsp:txBody>
      <dsp:txXfrm>
        <a:off x="5761370" y="3638462"/>
        <a:ext cx="5548230" cy="58160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D18CF5-3571-4137-AFB0-C923CB9F29FD}">
      <dsp:nvSpPr>
        <dsp:cNvPr id="0" name=""/>
        <dsp:cNvSpPr/>
      </dsp:nvSpPr>
      <dsp:spPr>
        <a:xfrm>
          <a:off x="3183" y="0"/>
          <a:ext cx="3907676" cy="3404277"/>
        </a:xfrm>
        <a:prstGeom prst="homePlate">
          <a:avLst>
            <a:gd name="adj" fmla="val 25000"/>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8904" tIns="60960" rIns="795615" bIns="60960" numCol="1" spcCol="1270" anchor="ctr" anchorCtr="0">
          <a:noAutofit/>
        </a:bodyPr>
        <a:lstStyle/>
        <a:p>
          <a:pPr marL="0" lvl="0" indent="0" algn="ctr" defTabSz="1066800">
            <a:lnSpc>
              <a:spcPct val="90000"/>
            </a:lnSpc>
            <a:spcBef>
              <a:spcPct val="0"/>
            </a:spcBef>
            <a:spcAft>
              <a:spcPct val="35000"/>
            </a:spcAft>
            <a:buNone/>
          </a:pPr>
          <a:r>
            <a:rPr lang="en-US" sz="2400" b="1" kern="1200" dirty="0"/>
            <a:t>Goal #1: Expand Partnerships with Law Enforcement and Community Partners</a:t>
          </a:r>
          <a:endParaRPr lang="en-US" sz="2400" kern="1200" dirty="0"/>
        </a:p>
      </dsp:txBody>
      <dsp:txXfrm>
        <a:off x="3183" y="0"/>
        <a:ext cx="3482141" cy="3404277"/>
      </dsp:txXfrm>
    </dsp:sp>
    <dsp:sp modelId="{E25D97E0-B94D-4722-95A6-40F74B5082B8}">
      <dsp:nvSpPr>
        <dsp:cNvPr id="0" name=""/>
        <dsp:cNvSpPr/>
      </dsp:nvSpPr>
      <dsp:spPr>
        <a:xfrm>
          <a:off x="2783217" y="0"/>
          <a:ext cx="4354955" cy="3404277"/>
        </a:xfrm>
        <a:prstGeom prst="chevron">
          <a:avLst>
            <a:gd name="adj" fmla="val 25000"/>
          </a:avLst>
        </a:prstGeom>
        <a:solidFill>
          <a:schemeClr val="accent5">
            <a:hueOff val="3118619"/>
            <a:satOff val="-2006"/>
            <a:lumOff val="1372"/>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8904" tIns="50800" rIns="198904" bIns="50800" numCol="1" spcCol="1270" anchor="ctr" anchorCtr="0">
          <a:noAutofit/>
        </a:bodyPr>
        <a:lstStyle/>
        <a:p>
          <a:pPr marL="0" lvl="0" indent="0" algn="ctr" defTabSz="889000">
            <a:lnSpc>
              <a:spcPct val="90000"/>
            </a:lnSpc>
            <a:spcBef>
              <a:spcPct val="0"/>
            </a:spcBef>
            <a:spcAft>
              <a:spcPct val="35000"/>
            </a:spcAft>
            <a:buNone/>
          </a:pPr>
          <a:r>
            <a:rPr lang="en-US" sz="2000" b="1" kern="1200" dirty="0"/>
            <a:t>Action Strategies &amp; Responsible Parties</a:t>
          </a:r>
          <a:endParaRPr lang="en-US" sz="2000" kern="1200" dirty="0"/>
        </a:p>
      </dsp:txBody>
      <dsp:txXfrm>
        <a:off x="3634286" y="0"/>
        <a:ext cx="2652817" cy="3404277"/>
      </dsp:txXfrm>
    </dsp:sp>
    <dsp:sp modelId="{1A76C37A-7CF6-4B52-9616-91EE33D8AFE6}">
      <dsp:nvSpPr>
        <dsp:cNvPr id="0" name=""/>
        <dsp:cNvSpPr/>
      </dsp:nvSpPr>
      <dsp:spPr>
        <a:xfrm>
          <a:off x="6010530" y="0"/>
          <a:ext cx="5638213" cy="3404277"/>
        </a:xfrm>
        <a:prstGeom prst="chevron">
          <a:avLst>
            <a:gd name="adj" fmla="val 25000"/>
          </a:avLst>
        </a:prstGeom>
        <a:solidFill>
          <a:schemeClr val="accent5">
            <a:hueOff val="6237238"/>
            <a:satOff val="-4013"/>
            <a:lumOff val="2744"/>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8904" tIns="40640" rIns="198904" bIns="40640" numCol="1" spcCol="1270" anchor="t" anchorCtr="0">
          <a:noAutofit/>
        </a:bodyPr>
        <a:lstStyle/>
        <a:p>
          <a:pPr marL="0" lvl="0" indent="0" algn="l" defTabSz="711200">
            <a:lnSpc>
              <a:spcPct val="90000"/>
            </a:lnSpc>
            <a:spcBef>
              <a:spcPct val="0"/>
            </a:spcBef>
            <a:spcAft>
              <a:spcPct val="35000"/>
            </a:spcAft>
            <a:buNone/>
          </a:pPr>
          <a:r>
            <a:rPr lang="en-US" sz="1600" b="1" kern="1200"/>
            <a:t>Build relationships with additional police departments</a:t>
          </a:r>
          <a:endParaRPr lang="en-US" sz="1600" kern="1200" dirty="0"/>
        </a:p>
        <a:p>
          <a:pPr marL="114300" lvl="1" indent="-114300" algn="l" defTabSz="622300">
            <a:lnSpc>
              <a:spcPct val="90000"/>
            </a:lnSpc>
            <a:spcBef>
              <a:spcPct val="0"/>
            </a:spcBef>
            <a:spcAft>
              <a:spcPct val="15000"/>
            </a:spcAft>
            <a:buChar char="•"/>
          </a:pPr>
          <a:r>
            <a:rPr lang="en-US" sz="1400" kern="1200" dirty="0"/>
            <a:t>Identify and engage departments not currently served and pursue outreach meetings.</a:t>
          </a:r>
        </a:p>
        <a:p>
          <a:pPr marL="114300" lvl="1" indent="-114300" algn="l" defTabSz="622300">
            <a:lnSpc>
              <a:spcPct val="90000"/>
            </a:lnSpc>
            <a:spcBef>
              <a:spcPct val="0"/>
            </a:spcBef>
            <a:spcAft>
              <a:spcPct val="15000"/>
            </a:spcAft>
            <a:buChar char="•"/>
          </a:pPr>
          <a:r>
            <a:rPr lang="en-US" sz="1400" kern="1200" dirty="0"/>
            <a:t>Develop MOUs to solidify collaboration and mutual understanding with law enforcement.</a:t>
          </a:r>
        </a:p>
        <a:p>
          <a:pPr marL="114300" lvl="1" indent="-114300" algn="l" defTabSz="622300">
            <a:lnSpc>
              <a:spcPct val="90000"/>
            </a:lnSpc>
            <a:spcBef>
              <a:spcPct val="0"/>
            </a:spcBef>
            <a:spcAft>
              <a:spcPct val="15000"/>
            </a:spcAft>
            <a:buChar char="•"/>
          </a:pPr>
          <a:r>
            <a:rPr lang="en-US" sz="1400" kern="1200" dirty="0"/>
            <a:t>Assess feedback from LE and community members to identify change &amp; partnerships to enhance best practice.</a:t>
          </a:r>
          <a:br>
            <a:rPr lang="en-US" sz="1400" kern="1200" dirty="0"/>
          </a:br>
          <a:r>
            <a:rPr lang="en-US" sz="1400" b="1" kern="1200" dirty="0"/>
            <a:t>Responsible:</a:t>
          </a:r>
          <a:r>
            <a:rPr lang="en-US" sz="1400" kern="1200" dirty="0"/>
            <a:t> President/CEO, Sexual Assault Center Director, Advocacy Staff.</a:t>
          </a:r>
          <a:br>
            <a:rPr lang="en-US" sz="1400" kern="1200" dirty="0"/>
          </a:br>
          <a:r>
            <a:rPr lang="en-US" sz="1400" b="1" kern="1200" dirty="0"/>
            <a:t>Timeline:</a:t>
          </a:r>
          <a:r>
            <a:rPr lang="en-US" sz="1400" kern="1200" dirty="0"/>
            <a:t> Annually.</a:t>
          </a:r>
        </a:p>
      </dsp:txBody>
      <dsp:txXfrm>
        <a:off x="6861599" y="0"/>
        <a:ext cx="3936075" cy="340427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5E0A86-4DC4-432D-BE74-6E1FD51803AF}">
      <dsp:nvSpPr>
        <dsp:cNvPr id="0" name=""/>
        <dsp:cNvSpPr/>
      </dsp:nvSpPr>
      <dsp:spPr>
        <a:xfrm>
          <a:off x="0" y="35201"/>
          <a:ext cx="5955658" cy="719549"/>
        </a:xfrm>
        <a:prstGeom prst="roundRect">
          <a:avLst/>
        </a:prstGeom>
        <a:gradFill rotWithShape="0">
          <a:gsLst>
            <a:gs pos="57000">
              <a:srgbClr val="7030A0"/>
            </a:gs>
            <a:gs pos="0">
              <a:srgbClr val="7030A0"/>
            </a:gs>
            <a:gs pos="100000">
              <a:schemeClr val="accent6">
                <a:lumMod val="75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US" sz="3000" b="1" kern="1200"/>
            <a:t>Recruitment Strategies</a:t>
          </a:r>
          <a:endParaRPr lang="en-US" sz="3000" kern="1200"/>
        </a:p>
      </dsp:txBody>
      <dsp:txXfrm>
        <a:off x="35125" y="70326"/>
        <a:ext cx="5885408" cy="649299"/>
      </dsp:txXfrm>
    </dsp:sp>
    <dsp:sp modelId="{29E1E9FF-1970-4DA0-BC52-D76F8D8F3A5D}">
      <dsp:nvSpPr>
        <dsp:cNvPr id="0" name=""/>
        <dsp:cNvSpPr/>
      </dsp:nvSpPr>
      <dsp:spPr>
        <a:xfrm>
          <a:off x="0" y="754751"/>
          <a:ext cx="5955658" cy="4595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9092" tIns="38100" rIns="213360" bIns="38100" numCol="1" spcCol="1270" anchor="t" anchorCtr="0">
          <a:noAutofit/>
        </a:bodyPr>
        <a:lstStyle/>
        <a:p>
          <a:pPr marL="228600" lvl="1" indent="-228600" algn="l" defTabSz="1022350">
            <a:lnSpc>
              <a:spcPct val="90000"/>
            </a:lnSpc>
            <a:spcBef>
              <a:spcPct val="0"/>
            </a:spcBef>
            <a:spcAft>
              <a:spcPct val="20000"/>
            </a:spcAft>
            <a:buChar char="•"/>
          </a:pPr>
          <a:r>
            <a:rPr lang="en-US" sz="2300" kern="1200"/>
            <a:t>Maintain a visible presence on job boards to attract licensed therapists with expertise in trauma-informed care.</a:t>
          </a:r>
        </a:p>
        <a:p>
          <a:pPr marL="228600" lvl="1" indent="-228600" algn="l" defTabSz="1022350">
            <a:lnSpc>
              <a:spcPct val="90000"/>
            </a:lnSpc>
            <a:spcBef>
              <a:spcPct val="0"/>
            </a:spcBef>
            <a:spcAft>
              <a:spcPct val="20000"/>
            </a:spcAft>
            <a:buChar char="•"/>
          </a:pPr>
          <a:r>
            <a:rPr lang="en-US" sz="2300" kern="1200"/>
            <a:t>Utilize community partners and local universities to communicate job openings.</a:t>
          </a:r>
        </a:p>
        <a:p>
          <a:pPr marL="228600" lvl="1" indent="-228600" algn="l" defTabSz="1022350">
            <a:lnSpc>
              <a:spcPct val="90000"/>
            </a:lnSpc>
            <a:spcBef>
              <a:spcPct val="0"/>
            </a:spcBef>
            <a:spcAft>
              <a:spcPct val="20000"/>
            </a:spcAft>
            <a:buChar char="•"/>
          </a:pPr>
          <a:r>
            <a:rPr lang="en-US" sz="2300" kern="1200"/>
            <a:t>Take on interns to expose and train potential therapist candidates.</a:t>
          </a:r>
        </a:p>
        <a:p>
          <a:pPr marL="228600" lvl="1" indent="-228600" algn="l" defTabSz="1022350">
            <a:lnSpc>
              <a:spcPct val="90000"/>
            </a:lnSpc>
            <a:spcBef>
              <a:spcPct val="0"/>
            </a:spcBef>
            <a:spcAft>
              <a:spcPct val="20000"/>
            </a:spcAft>
            <a:buChar char="•"/>
          </a:pPr>
          <a:r>
            <a:rPr lang="en-US" sz="2300" kern="1200"/>
            <a:t>Highlight the Sexual Assault Center’s impact through testimonials to inspire prospective therapists to join the team.</a:t>
          </a:r>
        </a:p>
      </dsp:txBody>
      <dsp:txXfrm>
        <a:off x="0" y="754751"/>
        <a:ext cx="5955658" cy="459540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6FCF19-8EB8-4FAE-A163-5D8C60FC7D08}">
      <dsp:nvSpPr>
        <dsp:cNvPr id="0" name=""/>
        <dsp:cNvSpPr/>
      </dsp:nvSpPr>
      <dsp:spPr>
        <a:xfrm>
          <a:off x="1880870" y="1871"/>
          <a:ext cx="7523481" cy="969543"/>
        </a:xfrm>
        <a:prstGeom prst="rect">
          <a:avLst/>
        </a:prstGeom>
        <a:solidFill>
          <a:schemeClr val="accent5">
            <a:tint val="40000"/>
            <a:alpha val="90000"/>
            <a:hueOff val="0"/>
            <a:satOff val="0"/>
            <a:lumOff val="0"/>
            <a:alphaOff val="0"/>
          </a:schemeClr>
        </a:solidFill>
        <a:ln w="19050" cap="rnd"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5976" tIns="246264" rIns="145976" bIns="246264" numCol="1" spcCol="1270" anchor="ctr" anchorCtr="0">
          <a:noAutofit/>
        </a:bodyPr>
        <a:lstStyle/>
        <a:p>
          <a:pPr marL="0" lvl="0" indent="0" algn="l" defTabSz="889000">
            <a:lnSpc>
              <a:spcPct val="90000"/>
            </a:lnSpc>
            <a:spcBef>
              <a:spcPct val="0"/>
            </a:spcBef>
            <a:spcAft>
              <a:spcPct val="35000"/>
            </a:spcAft>
            <a:buNone/>
          </a:pPr>
          <a:r>
            <a:rPr lang="en-US" sz="2000" kern="1200" dirty="0"/>
            <a:t>Goal #1: Recruit Fundraising Volunteers or Interns</a:t>
          </a:r>
        </a:p>
      </dsp:txBody>
      <dsp:txXfrm>
        <a:off x="1880870" y="1871"/>
        <a:ext cx="7523481" cy="969543"/>
      </dsp:txXfrm>
    </dsp:sp>
    <dsp:sp modelId="{60BC9A10-DC7F-40E0-9D46-B90A77960B4E}">
      <dsp:nvSpPr>
        <dsp:cNvPr id="0" name=""/>
        <dsp:cNvSpPr/>
      </dsp:nvSpPr>
      <dsp:spPr>
        <a:xfrm>
          <a:off x="0" y="1871"/>
          <a:ext cx="1880870" cy="969543"/>
        </a:xfrm>
        <a:prstGeom prst="rect">
          <a:avLst/>
        </a:prstGeom>
        <a:solidFill>
          <a:schemeClr val="accent5">
            <a:hueOff val="0"/>
            <a:satOff val="0"/>
            <a:lumOff val="0"/>
            <a:alphaOff val="0"/>
          </a:schemeClr>
        </a:solidFill>
        <a:ln w="19050" cap="rnd"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29" tIns="95769" rIns="99529" bIns="95769" numCol="1" spcCol="1270" anchor="ctr" anchorCtr="0">
          <a:noAutofit/>
        </a:bodyPr>
        <a:lstStyle/>
        <a:p>
          <a:pPr marL="0" lvl="0" indent="0" algn="ctr" defTabSz="1244600">
            <a:lnSpc>
              <a:spcPct val="90000"/>
            </a:lnSpc>
            <a:spcBef>
              <a:spcPct val="0"/>
            </a:spcBef>
            <a:spcAft>
              <a:spcPct val="35000"/>
            </a:spcAft>
            <a:buNone/>
          </a:pPr>
          <a:r>
            <a:rPr lang="en-US" sz="2800" kern="1200" dirty="0"/>
            <a:t>Goal</a:t>
          </a:r>
        </a:p>
      </dsp:txBody>
      <dsp:txXfrm>
        <a:off x="0" y="1871"/>
        <a:ext cx="1880870" cy="969543"/>
      </dsp:txXfrm>
    </dsp:sp>
    <dsp:sp modelId="{C8B722A4-EA24-4F71-BAA6-16A85F2C6DBA}">
      <dsp:nvSpPr>
        <dsp:cNvPr id="0" name=""/>
        <dsp:cNvSpPr/>
      </dsp:nvSpPr>
      <dsp:spPr>
        <a:xfrm>
          <a:off x="1880870" y="1029587"/>
          <a:ext cx="7523481" cy="969543"/>
        </a:xfrm>
        <a:prstGeom prst="rect">
          <a:avLst/>
        </a:prstGeom>
        <a:solidFill>
          <a:schemeClr val="accent5">
            <a:tint val="40000"/>
            <a:alpha val="90000"/>
            <a:hueOff val="2009672"/>
            <a:satOff val="19"/>
            <a:lumOff val="154"/>
            <a:alphaOff val="0"/>
          </a:schemeClr>
        </a:solidFill>
        <a:ln w="19050" cap="rnd" cmpd="sng" algn="ctr">
          <a:solidFill>
            <a:schemeClr val="accent5">
              <a:tint val="40000"/>
              <a:alpha val="90000"/>
              <a:hueOff val="2009672"/>
              <a:satOff val="19"/>
              <a:lumOff val="15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5976" tIns="246264" rIns="145976" bIns="246264" numCol="1" spcCol="1270" anchor="ctr" anchorCtr="0">
          <a:noAutofit/>
        </a:bodyPr>
        <a:lstStyle/>
        <a:p>
          <a:pPr marL="0" lvl="0" indent="0" algn="l" defTabSz="889000">
            <a:lnSpc>
              <a:spcPct val="90000"/>
            </a:lnSpc>
            <a:spcBef>
              <a:spcPct val="0"/>
            </a:spcBef>
            <a:spcAft>
              <a:spcPct val="35000"/>
            </a:spcAft>
            <a:buNone/>
          </a:pPr>
          <a:r>
            <a:rPr lang="en-US" sz="2000" kern="1200" dirty="0"/>
            <a:t>Action Strategies &amp; Responsible Parties</a:t>
          </a:r>
          <a:r>
            <a:rPr lang="en-US" sz="2000" kern="1200" dirty="0">
              <a:latin typeface="Century Gothic" panose="020B0502020202020204"/>
            </a:rPr>
            <a:t>:</a:t>
          </a:r>
          <a:endParaRPr lang="en-US" sz="2000" kern="1200" dirty="0"/>
        </a:p>
      </dsp:txBody>
      <dsp:txXfrm>
        <a:off x="1880870" y="1029587"/>
        <a:ext cx="7523481" cy="969543"/>
      </dsp:txXfrm>
    </dsp:sp>
    <dsp:sp modelId="{3A7B44E7-118D-4D5D-B4C0-ECE43138960B}">
      <dsp:nvSpPr>
        <dsp:cNvPr id="0" name=""/>
        <dsp:cNvSpPr/>
      </dsp:nvSpPr>
      <dsp:spPr>
        <a:xfrm>
          <a:off x="0" y="1029587"/>
          <a:ext cx="1880870" cy="969543"/>
        </a:xfrm>
        <a:prstGeom prst="rect">
          <a:avLst/>
        </a:prstGeom>
        <a:solidFill>
          <a:schemeClr val="accent5">
            <a:hueOff val="2079079"/>
            <a:satOff val="-1338"/>
            <a:lumOff val="915"/>
            <a:alphaOff val="0"/>
          </a:schemeClr>
        </a:solidFill>
        <a:ln w="19050" cap="rnd" cmpd="sng" algn="ctr">
          <a:solidFill>
            <a:schemeClr val="accent5">
              <a:hueOff val="2079079"/>
              <a:satOff val="-1338"/>
              <a:lumOff val="915"/>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29" tIns="95769" rIns="99529" bIns="95769" numCol="1" spcCol="1270" anchor="ctr" anchorCtr="0">
          <a:noAutofit/>
        </a:bodyPr>
        <a:lstStyle/>
        <a:p>
          <a:pPr marL="0" lvl="0" indent="0" algn="ctr" defTabSz="1244600">
            <a:lnSpc>
              <a:spcPct val="90000"/>
            </a:lnSpc>
            <a:spcBef>
              <a:spcPct val="0"/>
            </a:spcBef>
            <a:spcAft>
              <a:spcPct val="35000"/>
            </a:spcAft>
            <a:buNone/>
          </a:pPr>
          <a:r>
            <a:rPr lang="en-US" sz="2800" kern="1200" dirty="0"/>
            <a:t>Action</a:t>
          </a:r>
        </a:p>
      </dsp:txBody>
      <dsp:txXfrm>
        <a:off x="0" y="1029587"/>
        <a:ext cx="1880870" cy="969543"/>
      </dsp:txXfrm>
    </dsp:sp>
    <dsp:sp modelId="{E8483A1D-AC10-40AD-A9F0-EBE2400C068E}">
      <dsp:nvSpPr>
        <dsp:cNvPr id="0" name=""/>
        <dsp:cNvSpPr/>
      </dsp:nvSpPr>
      <dsp:spPr>
        <a:xfrm>
          <a:off x="1880870" y="2057303"/>
          <a:ext cx="7523481" cy="969543"/>
        </a:xfrm>
        <a:prstGeom prst="rect">
          <a:avLst/>
        </a:prstGeom>
        <a:solidFill>
          <a:schemeClr val="accent5">
            <a:tint val="40000"/>
            <a:alpha val="90000"/>
            <a:hueOff val="4019344"/>
            <a:satOff val="39"/>
            <a:lumOff val="309"/>
            <a:alphaOff val="0"/>
          </a:schemeClr>
        </a:solidFill>
        <a:ln w="19050" cap="rnd" cmpd="sng" algn="ctr">
          <a:solidFill>
            <a:schemeClr val="accent5">
              <a:tint val="40000"/>
              <a:alpha val="90000"/>
              <a:hueOff val="4019344"/>
              <a:satOff val="39"/>
              <a:lumOff val="309"/>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5976" tIns="246264" rIns="145976" bIns="246264" numCol="1" spcCol="1270" anchor="ctr" anchorCtr="0">
          <a:noAutofit/>
        </a:bodyPr>
        <a:lstStyle/>
        <a:p>
          <a:pPr marL="0" lvl="0" indent="0" algn="l" defTabSz="622300">
            <a:lnSpc>
              <a:spcPct val="90000"/>
            </a:lnSpc>
            <a:spcBef>
              <a:spcPct val="0"/>
            </a:spcBef>
            <a:spcAft>
              <a:spcPct val="35000"/>
            </a:spcAft>
            <a:buNone/>
          </a:pPr>
          <a:r>
            <a:rPr lang="en-US" sz="1400" kern="1200" dirty="0"/>
            <a:t>Establish a base of volunteers or interns to assist with event planning, donor research, or managing fundraising logistics.</a:t>
          </a:r>
          <a:br>
            <a:rPr lang="en-US" sz="1400" kern="1200" dirty="0"/>
          </a:br>
          <a:r>
            <a:rPr lang="en-US" sz="1400" kern="1200" dirty="0"/>
            <a:t>Responsible: President/CEO, Center Directors, Finance Director.</a:t>
          </a:r>
          <a:br>
            <a:rPr lang="en-US" sz="1400" kern="1200" dirty="0"/>
          </a:br>
          <a:r>
            <a:rPr lang="en-US" sz="1400" kern="1200" dirty="0"/>
            <a:t>Timeline: Ongoing.</a:t>
          </a:r>
        </a:p>
      </dsp:txBody>
      <dsp:txXfrm>
        <a:off x="1880870" y="2057303"/>
        <a:ext cx="7523481" cy="969543"/>
      </dsp:txXfrm>
    </dsp:sp>
    <dsp:sp modelId="{02E7725D-E352-40D9-BC99-009F148A0D37}">
      <dsp:nvSpPr>
        <dsp:cNvPr id="0" name=""/>
        <dsp:cNvSpPr/>
      </dsp:nvSpPr>
      <dsp:spPr>
        <a:xfrm>
          <a:off x="0" y="2057303"/>
          <a:ext cx="1880870" cy="969543"/>
        </a:xfrm>
        <a:prstGeom prst="rect">
          <a:avLst/>
        </a:prstGeom>
        <a:solidFill>
          <a:schemeClr val="accent5">
            <a:hueOff val="4158159"/>
            <a:satOff val="-2675"/>
            <a:lumOff val="1829"/>
            <a:alphaOff val="0"/>
          </a:schemeClr>
        </a:solidFill>
        <a:ln w="19050" cap="rnd" cmpd="sng" algn="ctr">
          <a:solidFill>
            <a:schemeClr val="accent5">
              <a:hueOff val="4158159"/>
              <a:satOff val="-2675"/>
              <a:lumOff val="1829"/>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29" tIns="95769" rIns="99529" bIns="95769" numCol="1" spcCol="1270" anchor="ctr" anchorCtr="0">
          <a:noAutofit/>
        </a:bodyPr>
        <a:lstStyle/>
        <a:p>
          <a:pPr marL="0" lvl="0" indent="0" algn="ctr" defTabSz="1244600">
            <a:lnSpc>
              <a:spcPct val="90000"/>
            </a:lnSpc>
            <a:spcBef>
              <a:spcPct val="0"/>
            </a:spcBef>
            <a:spcAft>
              <a:spcPct val="35000"/>
            </a:spcAft>
            <a:buNone/>
          </a:pPr>
          <a:r>
            <a:rPr lang="en-US" sz="2800" kern="1200" dirty="0"/>
            <a:t>Establish</a:t>
          </a:r>
        </a:p>
      </dsp:txBody>
      <dsp:txXfrm>
        <a:off x="0" y="2057303"/>
        <a:ext cx="1880870" cy="969543"/>
      </dsp:txXfrm>
    </dsp:sp>
    <dsp:sp modelId="{00163AE3-ECFD-49EE-8277-974646808C0C}">
      <dsp:nvSpPr>
        <dsp:cNvPr id="0" name=""/>
        <dsp:cNvSpPr/>
      </dsp:nvSpPr>
      <dsp:spPr>
        <a:xfrm>
          <a:off x="1880870" y="3085019"/>
          <a:ext cx="7523481" cy="969543"/>
        </a:xfrm>
        <a:prstGeom prst="rect">
          <a:avLst/>
        </a:prstGeom>
        <a:solidFill>
          <a:schemeClr val="accent5">
            <a:tint val="40000"/>
            <a:alpha val="90000"/>
            <a:hueOff val="6029015"/>
            <a:satOff val="58"/>
            <a:lumOff val="463"/>
            <a:alphaOff val="0"/>
          </a:schemeClr>
        </a:solidFill>
        <a:ln w="19050" cap="rnd" cmpd="sng" algn="ctr">
          <a:solidFill>
            <a:schemeClr val="accent5">
              <a:tint val="40000"/>
              <a:alpha val="90000"/>
              <a:hueOff val="6029015"/>
              <a:satOff val="58"/>
              <a:lumOff val="46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5976" tIns="246264" rIns="145976" bIns="246264" numCol="1" spcCol="1270" anchor="ctr" anchorCtr="0">
          <a:noAutofit/>
        </a:bodyPr>
        <a:lstStyle/>
        <a:p>
          <a:pPr marL="0" lvl="0" indent="0" algn="l" defTabSz="711200">
            <a:lnSpc>
              <a:spcPct val="90000"/>
            </a:lnSpc>
            <a:spcBef>
              <a:spcPct val="0"/>
            </a:spcBef>
            <a:spcAft>
              <a:spcPct val="35000"/>
            </a:spcAft>
            <a:buNone/>
          </a:pPr>
          <a:r>
            <a:rPr lang="en-US" sz="1600" kern="1200" dirty="0"/>
            <a:t>Meet regularly as a Fundraising Committee to support and execute fundraisers.</a:t>
          </a:r>
          <a:br>
            <a:rPr lang="en-US" sz="1600" kern="1200" dirty="0"/>
          </a:br>
          <a:r>
            <a:rPr lang="en-US" sz="1600" kern="1200" dirty="0"/>
            <a:t>Responsible: Counseling Center Director, Sexual Assault Center Director.</a:t>
          </a:r>
          <a:br>
            <a:rPr lang="en-US" sz="1600" kern="1200" dirty="0"/>
          </a:br>
          <a:r>
            <a:rPr lang="en-US" sz="1600" kern="1200" dirty="0"/>
            <a:t>Timeline: Annually.</a:t>
          </a:r>
        </a:p>
      </dsp:txBody>
      <dsp:txXfrm>
        <a:off x="1880870" y="3085019"/>
        <a:ext cx="7523481" cy="969543"/>
      </dsp:txXfrm>
    </dsp:sp>
    <dsp:sp modelId="{FD250817-B772-49C9-9DC3-75F3B739C5FC}">
      <dsp:nvSpPr>
        <dsp:cNvPr id="0" name=""/>
        <dsp:cNvSpPr/>
      </dsp:nvSpPr>
      <dsp:spPr>
        <a:xfrm>
          <a:off x="0" y="3085019"/>
          <a:ext cx="1880870" cy="969543"/>
        </a:xfrm>
        <a:prstGeom prst="rect">
          <a:avLst/>
        </a:prstGeom>
        <a:solidFill>
          <a:schemeClr val="accent5">
            <a:hueOff val="6237238"/>
            <a:satOff val="-4013"/>
            <a:lumOff val="2744"/>
            <a:alphaOff val="0"/>
          </a:schemeClr>
        </a:solidFill>
        <a:ln w="19050" cap="rnd" cmpd="sng" algn="ctr">
          <a:solidFill>
            <a:schemeClr val="accent5">
              <a:hueOff val="6237238"/>
              <a:satOff val="-4013"/>
              <a:lumOff val="2744"/>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29" tIns="95769" rIns="99529" bIns="95769" numCol="1" spcCol="1270" anchor="ctr" anchorCtr="0">
          <a:noAutofit/>
        </a:bodyPr>
        <a:lstStyle/>
        <a:p>
          <a:pPr marL="0" lvl="0" indent="0" algn="ctr" defTabSz="1244600">
            <a:lnSpc>
              <a:spcPct val="90000"/>
            </a:lnSpc>
            <a:spcBef>
              <a:spcPct val="0"/>
            </a:spcBef>
            <a:spcAft>
              <a:spcPct val="35000"/>
            </a:spcAft>
            <a:buNone/>
          </a:pPr>
          <a:r>
            <a:rPr lang="en-US" sz="2800" kern="1200" dirty="0"/>
            <a:t>Meet</a:t>
          </a:r>
        </a:p>
      </dsp:txBody>
      <dsp:txXfrm>
        <a:off x="0" y="3085019"/>
        <a:ext cx="1880870" cy="969543"/>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B959CE-0195-453F-AAC0-71EE7C9253AB}">
      <dsp:nvSpPr>
        <dsp:cNvPr id="0" name=""/>
        <dsp:cNvSpPr/>
      </dsp:nvSpPr>
      <dsp:spPr>
        <a:xfrm>
          <a:off x="0" y="0"/>
          <a:ext cx="6261100" cy="5578475"/>
        </a:xfrm>
        <a:prstGeom prst="rect">
          <a:avLst/>
        </a:prstGeom>
        <a:gradFill rotWithShape="0">
          <a:gsLst>
            <a:gs pos="0">
              <a:srgbClr val="7030A0"/>
            </a:gs>
            <a:gs pos="50000">
              <a:schemeClr val="accent6">
                <a:lumMod val="75000"/>
              </a:schemeClr>
            </a:gs>
            <a:gs pos="100000">
              <a:srgbClr val="7030A0"/>
            </a:gs>
          </a:gsLst>
          <a:lin ang="2520000" scaled="0"/>
        </a:gradFill>
        <a:ln>
          <a:noFill/>
        </a:ln>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dsp:spPr>
      <dsp:style>
        <a:lnRef idx="0">
          <a:scrgbClr r="0" g="0" b="0"/>
        </a:lnRef>
        <a:fillRef idx="3">
          <a:scrgbClr r="0" g="0" b="0"/>
        </a:fillRef>
        <a:effectRef idx="3">
          <a:scrgbClr r="0" g="0" b="0"/>
        </a:effectRef>
        <a:fontRef idx="minor">
          <a:schemeClr val="lt1"/>
        </a:fontRef>
      </dsp:style>
      <dsp:txBody>
        <a:bodyPr spcFirstLastPara="0" vert="horz" wrap="square" lIns="419608" tIns="419608" rIns="419608" bIns="419608" numCol="1" spcCol="1270" anchor="ctr" anchorCtr="0">
          <a:noAutofit/>
        </a:bodyPr>
        <a:lstStyle/>
        <a:p>
          <a:pPr marL="0" lvl="0" indent="0" algn="ctr" defTabSz="2622550">
            <a:lnSpc>
              <a:spcPct val="90000"/>
            </a:lnSpc>
            <a:spcBef>
              <a:spcPct val="0"/>
            </a:spcBef>
            <a:spcAft>
              <a:spcPct val="35000"/>
            </a:spcAft>
            <a:buNone/>
          </a:pPr>
          <a:r>
            <a:rPr lang="en-US" sz="5900" b="1" kern="1200" dirty="0"/>
            <a:t>Fundraising Enhancements</a:t>
          </a:r>
          <a:endParaRPr lang="en-US" sz="5900" kern="1200" dirty="0"/>
        </a:p>
      </dsp:txBody>
      <dsp:txXfrm>
        <a:off x="0" y="0"/>
        <a:ext cx="6261100" cy="3012376"/>
      </dsp:txXfrm>
    </dsp:sp>
    <dsp:sp modelId="{24CB2F01-EFDA-4437-BDD4-231D10ABBBBD}">
      <dsp:nvSpPr>
        <dsp:cNvPr id="0" name=""/>
        <dsp:cNvSpPr/>
      </dsp:nvSpPr>
      <dsp:spPr>
        <a:xfrm>
          <a:off x="0" y="2900806"/>
          <a:ext cx="3130550" cy="2566098"/>
        </a:xfrm>
        <a:prstGeom prst="rect">
          <a:avLst/>
        </a:prstGeom>
        <a:solidFill>
          <a:schemeClr val="accent2">
            <a:tint val="40000"/>
            <a:alpha val="90000"/>
            <a:hueOff val="0"/>
            <a:satOff val="0"/>
            <a:lumOff val="0"/>
            <a:alphaOff val="0"/>
          </a:schemeClr>
        </a:solidFill>
        <a:ln w="9525" cap="rnd" cmpd="sng" algn="ctr">
          <a:solidFill>
            <a:schemeClr val="accent2">
              <a:tint val="40000"/>
              <a:alpha val="90000"/>
              <a:hueOff val="0"/>
              <a:satOff val="0"/>
              <a:lumOff val="0"/>
              <a:alphaOff val="0"/>
            </a:schemeClr>
          </a:solidFill>
          <a:prstDash val="solid"/>
        </a:ln>
        <a:effectLst>
          <a:outerShdw blurRad="38100" dist="25400" dir="5400000" rotWithShape="0">
            <a:srgbClr val="000000">
              <a:alpha val="45000"/>
            </a:srgbClr>
          </a:outerShdw>
        </a:effectLst>
      </dsp:spPr>
      <dsp:style>
        <a:lnRef idx="1">
          <a:scrgbClr r="0" g="0" b="0"/>
        </a:lnRef>
        <a:fillRef idx="1">
          <a:scrgbClr r="0" g="0" b="0"/>
        </a:fillRef>
        <a:effectRef idx="2">
          <a:scrgbClr r="0" g="0" b="0"/>
        </a:effectRef>
        <a:fontRef idx="minor"/>
      </dsp:style>
      <dsp:txBody>
        <a:bodyPr spcFirstLastPara="0" vert="horz" wrap="square" lIns="156464" tIns="27940" rIns="156464" bIns="27940" numCol="1" spcCol="1270" anchor="ctr" anchorCtr="0">
          <a:noAutofit/>
        </a:bodyPr>
        <a:lstStyle/>
        <a:p>
          <a:pPr marL="0" lvl="0" indent="0" algn="ctr" defTabSz="977900">
            <a:lnSpc>
              <a:spcPct val="90000"/>
            </a:lnSpc>
            <a:spcBef>
              <a:spcPct val="0"/>
            </a:spcBef>
            <a:spcAft>
              <a:spcPct val="35000"/>
            </a:spcAft>
            <a:buNone/>
          </a:pPr>
          <a:r>
            <a:rPr lang="en-US" sz="2200" kern="1200"/>
            <a:t>Offer a "Donate Stock" option utilizing Tri-Star to facilitate stock and securities donations.</a:t>
          </a:r>
        </a:p>
      </dsp:txBody>
      <dsp:txXfrm>
        <a:off x="0" y="2900806"/>
        <a:ext cx="3130550" cy="2566098"/>
      </dsp:txXfrm>
    </dsp:sp>
    <dsp:sp modelId="{DE1980DE-E860-4BFE-AA93-0B0AA742B9EB}">
      <dsp:nvSpPr>
        <dsp:cNvPr id="0" name=""/>
        <dsp:cNvSpPr/>
      </dsp:nvSpPr>
      <dsp:spPr>
        <a:xfrm>
          <a:off x="3130550" y="2900806"/>
          <a:ext cx="3130550" cy="2566098"/>
        </a:xfrm>
        <a:prstGeom prst="rect">
          <a:avLst/>
        </a:prstGeom>
        <a:solidFill>
          <a:schemeClr val="accent3">
            <a:tint val="40000"/>
            <a:alpha val="90000"/>
            <a:hueOff val="0"/>
            <a:satOff val="0"/>
            <a:lumOff val="0"/>
            <a:alphaOff val="0"/>
          </a:schemeClr>
        </a:solidFill>
        <a:ln w="9525" cap="rnd" cmpd="sng" algn="ctr">
          <a:solidFill>
            <a:schemeClr val="accent3">
              <a:tint val="40000"/>
              <a:alpha val="90000"/>
              <a:hueOff val="0"/>
              <a:satOff val="0"/>
              <a:lumOff val="0"/>
              <a:alphaOff val="0"/>
            </a:schemeClr>
          </a:solidFill>
          <a:prstDash val="solid"/>
        </a:ln>
        <a:effectLst>
          <a:outerShdw blurRad="38100" dist="25400" dir="5400000" rotWithShape="0">
            <a:srgbClr val="000000">
              <a:alpha val="45000"/>
            </a:srgbClr>
          </a:outerShdw>
        </a:effectLst>
      </dsp:spPr>
      <dsp:style>
        <a:lnRef idx="1">
          <a:scrgbClr r="0" g="0" b="0"/>
        </a:lnRef>
        <a:fillRef idx="1">
          <a:scrgbClr r="0" g="0" b="0"/>
        </a:fillRef>
        <a:effectRef idx="2">
          <a:scrgbClr r="0" g="0" b="0"/>
        </a:effectRef>
        <a:fontRef idx="minor"/>
      </dsp:style>
      <dsp:txBody>
        <a:bodyPr spcFirstLastPara="0" vert="horz" wrap="square" lIns="156464" tIns="27940" rIns="156464" bIns="27940" numCol="1" spcCol="1270" anchor="ctr" anchorCtr="0">
          <a:noAutofit/>
        </a:bodyPr>
        <a:lstStyle/>
        <a:p>
          <a:pPr marL="0" lvl="0" indent="0" algn="ctr" defTabSz="977900">
            <a:lnSpc>
              <a:spcPct val="90000"/>
            </a:lnSpc>
            <a:spcBef>
              <a:spcPct val="0"/>
            </a:spcBef>
            <a:spcAft>
              <a:spcPct val="35000"/>
            </a:spcAft>
            <a:buNone/>
          </a:pPr>
          <a:r>
            <a:rPr lang="en-US" sz="2200" kern="1200"/>
            <a:t>Expand and diversify fundraising channels through in-kind and non-traditional donations (e.g., real estate, vehicles).</a:t>
          </a:r>
        </a:p>
      </dsp:txBody>
      <dsp:txXfrm>
        <a:off x="3130550" y="2900806"/>
        <a:ext cx="3130550" cy="2566098"/>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268B73-E992-435A-B498-9C31A55BD755}">
      <dsp:nvSpPr>
        <dsp:cNvPr id="0" name=""/>
        <dsp:cNvSpPr/>
      </dsp:nvSpPr>
      <dsp:spPr>
        <a:xfrm>
          <a:off x="1330" y="146037"/>
          <a:ext cx="5187004" cy="3112202"/>
        </a:xfrm>
        <a:prstGeom prst="rect">
          <a:avLst/>
        </a:prstGeom>
        <a:solidFill>
          <a:schemeClr val="accent6">
            <a:lumMod val="75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ctr" defTabSz="1600200">
            <a:lnSpc>
              <a:spcPct val="90000"/>
            </a:lnSpc>
            <a:spcBef>
              <a:spcPct val="0"/>
            </a:spcBef>
            <a:spcAft>
              <a:spcPct val="35000"/>
            </a:spcAft>
            <a:buNone/>
          </a:pPr>
          <a:r>
            <a:rPr lang="en-US" sz="3600" kern="1200" dirty="0"/>
            <a:t>Identify and apply for new grants to support both the Counseling and Sexual Assault Centers.</a:t>
          </a:r>
        </a:p>
      </dsp:txBody>
      <dsp:txXfrm>
        <a:off x="1330" y="146037"/>
        <a:ext cx="5187004" cy="3112202"/>
      </dsp:txXfrm>
    </dsp:sp>
    <dsp:sp modelId="{FB23D304-C6EF-4A7C-AFA8-E7452BFCF697}">
      <dsp:nvSpPr>
        <dsp:cNvPr id="0" name=""/>
        <dsp:cNvSpPr/>
      </dsp:nvSpPr>
      <dsp:spPr>
        <a:xfrm>
          <a:off x="5707035" y="146037"/>
          <a:ext cx="5187004" cy="3112202"/>
        </a:xfrm>
        <a:prstGeom prst="rect">
          <a:avLst/>
        </a:prstGeom>
        <a:solidFill>
          <a:schemeClr val="accent6">
            <a:lumMod val="75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dirty="0"/>
            <a:t>Evaluate contracting with a grant writing service to enhance grant application success.</a:t>
          </a:r>
        </a:p>
        <a:p>
          <a:pPr marL="0" lvl="0" indent="0" algn="ctr" defTabSz="1111250">
            <a:lnSpc>
              <a:spcPct val="90000"/>
            </a:lnSpc>
            <a:spcBef>
              <a:spcPct val="0"/>
            </a:spcBef>
            <a:spcAft>
              <a:spcPct val="35000"/>
            </a:spcAft>
            <a:buNone/>
          </a:pPr>
          <a:br>
            <a:rPr lang="en-US" sz="2500" kern="1200" dirty="0"/>
          </a:br>
          <a:r>
            <a:rPr lang="en-US" sz="2000" b="1" kern="1200" dirty="0"/>
            <a:t>Responsible:</a:t>
          </a:r>
          <a:r>
            <a:rPr lang="en-US" sz="2000" kern="1200" dirty="0"/>
            <a:t> President/CEO, Finance Director, SAC Director, Marketing &amp; Fund Development Manager.</a:t>
          </a:r>
          <a:br>
            <a:rPr lang="en-US" sz="2000" kern="1200" dirty="0"/>
          </a:br>
          <a:r>
            <a:rPr lang="en-US" sz="2000" b="1" kern="1200" dirty="0"/>
            <a:t>Timeline:</a:t>
          </a:r>
          <a:r>
            <a:rPr lang="en-US" sz="2000" kern="1200" dirty="0"/>
            <a:t> Yearly through 2024.</a:t>
          </a:r>
        </a:p>
      </dsp:txBody>
      <dsp:txXfrm>
        <a:off x="5707035" y="146037"/>
        <a:ext cx="5187004" cy="3112202"/>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16/7/layout/VerticalSolidActionList">
  <dgm:title val="Vertical Solid Action List"/>
  <dgm:desc val="Use to show non-sequential or grouped lists of information. Works well with large amounts of text. All text has the same level of emphasis, and direction is not implied."/>
  <dgm:catLst>
    <dgm:cat type="list"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 modelId="5">
          <dgm:prSet phldr="1"/>
        </dgm:pt>
        <dgm:pt modelId="51">
          <dgm:prSet phldr="1"/>
        </dgm:pt>
      </dgm:ptLst>
      <dgm:cxnLst>
        <dgm:cxn modelId="4" srcId="0" destId="1" srcOrd="0" destOrd="0"/>
        <dgm:cxn modelId="5" srcId="0" destId="2" srcOrd="1" destOrd="0"/>
        <dgm:cxn modelId="6" srcId="0" destId="3" srcOrd="2" destOrd="0"/>
        <dgm:cxn modelId="7" srcId="0" destId="4" srcOrd="3" destOrd="0"/>
        <dgm:cxn modelId="8" srcId="0" destId="5" srcOrd="4" destOrd="0"/>
        <dgm:cxn modelId="13" srcId="1" destId="11" srcOrd="0" destOrd="0"/>
        <dgm:cxn modelId="23" srcId="2" destId="21" srcOrd="0" destOrd="0"/>
        <dgm:cxn modelId="33" srcId="3" destId="31" srcOrd="0" destOrd="0"/>
        <dgm:cxn modelId="43" srcId="4" destId="41" srcOrd="0" destOrd="0"/>
        <dgm:cxn modelId="53" srcId="5" destId="5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6"/>
      <dgm:constr type="primFontSz" for="des" forName="parentText" op="equ" val="28"/>
      <dgm:constr type="primFontSz" for="des" forName="descendantText" refType="primFontSz" refFor="des" refForName="parentText" op="lte" fact="0.82"/>
      <dgm:constr type="primFontSz" for="des" forName="parentText" refType="primFontSz" refFor="des" refForName="descendantText" op="lte" fact="1.25"/>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2"/>
          <dgm:constr type="w" for="ch" forName="descendantText" refType="w" fact="0.8"/>
          <dgm:constr type="h" for="ch" forName="parentText" refType="h"/>
          <dgm:constr type="h" for="ch" forName="descendantText" refType="h" refFor="ch" refForName="parentText"/>
        </dgm:constrLst>
        <dgm:ruleLst/>
        <dgm:layoutNode name="parentText" styleLbl="alignNode1">
          <dgm:varLst>
            <dgm:chMax val="1"/>
            <dgm:bulletEnabled/>
          </dgm:varLst>
          <dgm:alg type="tx"/>
          <dgm:shape xmlns:r="http://schemas.openxmlformats.org/officeDocument/2006/relationships" type="rect" r:blip="" zOrderOff="3">
            <dgm:adjLst/>
          </dgm:shape>
          <dgm:presOf axis="self" ptType="node"/>
          <dgm:constrLst>
            <dgm:constr type="tMarg" refType="h" fact="0.28"/>
            <dgm:constr type="bMarg" refType="h" fact="0.28"/>
            <dgm:constr type="lMarg" refType="w" fact="0.15"/>
            <dgm:constr type="rMarg" refType="w" fact="0.15"/>
          </dgm:constrLst>
          <dgm:ruleLst>
            <dgm:rule type="primFontSz" val="15" fact="NaN" max="NaN"/>
          </dgm:ruleLst>
        </dgm:layoutNode>
        <dgm:layoutNode name="descendantText" styleLbl="alignAccFollowNode1">
          <dgm:varLst>
            <dgm:bulletEnabled/>
          </dgm:varLst>
          <dgm:alg type="tx">
            <dgm:param type="stBulletLvl" val="0"/>
            <dgm:param type="parTxLTRAlign" val="l"/>
            <dgm:param type="shpTxLTRAlignCh" val="l"/>
            <dgm:param type="parTxRTLAlign" val="r"/>
            <dgm:param type="shpTxRTLAlignCh" val="r"/>
          </dgm:alg>
          <dgm:choose name="Name10">
            <dgm:if name="Name11" func="var" arg="dir" op="equ" val="norm">
              <dgm:shape xmlns:r="http://schemas.openxmlformats.org/officeDocument/2006/relationships" type="rect" r:blip="">
                <dgm:adjLst/>
              </dgm:shape>
            </dgm:if>
            <dgm:else name="Name12">
              <dgm:shape xmlns:r="http://schemas.openxmlformats.org/officeDocument/2006/relationships" type="rect" r:blip="">
                <dgm:adjLst/>
              </dgm:shape>
            </dgm:else>
          </dgm:choose>
          <dgm:presOf axis="des" ptType="node"/>
          <dgm:constrLst>
            <dgm:constr type="primFontSz" val="24"/>
            <dgm:constr type="lMarg" refType="w" fact="0.055"/>
            <dgm:constr type="rMarg" refType="w" fact="0.055"/>
            <dgm:constr type="tMarg" refType="h" fact="0.72"/>
            <dgm:constr type="bMarg" refType="h" fact="0.72"/>
          </dgm:constrLst>
          <dgm:ruleLst>
            <dgm:rule type="primFontSz" val="11" fact="NaN" max="NaN"/>
          </dgm:ruleLst>
        </dgm:layoutNod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E8C8F92-EB2C-4FDC-97AA-057BC1C96D8A}" type="datetimeFigureOut">
              <a:rPr lang="en-US" smtClean="0"/>
              <a:t>3/20/2025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081BB8-BCE1-4CEF-9965-939712053215}" type="slidenum">
              <a:rPr lang="en-US" smtClean="0"/>
              <a:t>‹#›</a:t>
            </a:fld>
            <a:endParaRPr lang="en-US"/>
          </a:p>
        </p:txBody>
      </p:sp>
    </p:spTree>
    <p:extLst>
      <p:ext uri="{BB962C8B-B14F-4D97-AF65-F5344CB8AC3E}">
        <p14:creationId xmlns:p14="http://schemas.microsoft.com/office/powerpoint/2010/main" val="4175605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E8C8F92-EB2C-4FDC-97AA-057BC1C96D8A}" type="datetimeFigureOut">
              <a:rPr lang="en-US" smtClean="0"/>
              <a:t>3/20/2025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081BB8-BCE1-4CEF-9965-939712053215}" type="slidenum">
              <a:rPr lang="en-US" smtClean="0"/>
              <a:t>‹#›</a:t>
            </a:fld>
            <a:endParaRPr lang="en-US"/>
          </a:p>
        </p:txBody>
      </p:sp>
    </p:spTree>
    <p:extLst>
      <p:ext uri="{BB962C8B-B14F-4D97-AF65-F5344CB8AC3E}">
        <p14:creationId xmlns:p14="http://schemas.microsoft.com/office/powerpoint/2010/main" val="39204685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9E8C8F92-EB2C-4FDC-97AA-057BC1C96D8A}" type="datetimeFigureOut">
              <a:rPr lang="en-US" smtClean="0"/>
              <a:t>3/20/2025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081BB8-BCE1-4CEF-9965-939712053215}" type="slidenum">
              <a:rPr lang="en-US" smtClean="0"/>
              <a:t>‹#›</a:t>
            </a:fld>
            <a:endParaRPr lang="en-US"/>
          </a:p>
        </p:txBody>
      </p:sp>
    </p:spTree>
    <p:extLst>
      <p:ext uri="{BB962C8B-B14F-4D97-AF65-F5344CB8AC3E}">
        <p14:creationId xmlns:p14="http://schemas.microsoft.com/office/powerpoint/2010/main" val="22660264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9E8C8F92-EB2C-4FDC-97AA-057BC1C96D8A}" type="datetimeFigureOut">
              <a:rPr lang="en-US" smtClean="0"/>
              <a:t>3/20/2025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081BB8-BCE1-4CEF-9965-939712053215}"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8672263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E8C8F92-EB2C-4FDC-97AA-057BC1C96D8A}" type="datetimeFigureOut">
              <a:rPr lang="en-US" smtClean="0"/>
              <a:t>3/20/2025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081BB8-BCE1-4CEF-9965-939712053215}" type="slidenum">
              <a:rPr lang="en-US" smtClean="0"/>
              <a:t>‹#›</a:t>
            </a:fld>
            <a:endParaRPr lang="en-US"/>
          </a:p>
        </p:txBody>
      </p:sp>
    </p:spTree>
    <p:extLst>
      <p:ext uri="{BB962C8B-B14F-4D97-AF65-F5344CB8AC3E}">
        <p14:creationId xmlns:p14="http://schemas.microsoft.com/office/powerpoint/2010/main" val="25877292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9E8C8F92-EB2C-4FDC-97AA-057BC1C96D8A}" type="datetimeFigureOut">
              <a:rPr lang="en-US" smtClean="0"/>
              <a:t>3/20/2025</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081BB8-BCE1-4CEF-9965-939712053215}" type="slidenum">
              <a:rPr lang="en-US" smtClean="0"/>
              <a:t>‹#›</a:t>
            </a:fld>
            <a:endParaRPr lang="en-US"/>
          </a:p>
        </p:txBody>
      </p:sp>
    </p:spTree>
    <p:extLst>
      <p:ext uri="{BB962C8B-B14F-4D97-AF65-F5344CB8AC3E}">
        <p14:creationId xmlns:p14="http://schemas.microsoft.com/office/powerpoint/2010/main" val="5271412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9E8C8F92-EB2C-4FDC-97AA-057BC1C96D8A}" type="datetimeFigureOut">
              <a:rPr lang="en-US" smtClean="0"/>
              <a:t>3/20/2025</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081BB8-BCE1-4CEF-9965-939712053215}" type="slidenum">
              <a:rPr lang="en-US" smtClean="0"/>
              <a:t>‹#›</a:t>
            </a:fld>
            <a:endParaRPr lang="en-US"/>
          </a:p>
        </p:txBody>
      </p:sp>
    </p:spTree>
    <p:extLst>
      <p:ext uri="{BB962C8B-B14F-4D97-AF65-F5344CB8AC3E}">
        <p14:creationId xmlns:p14="http://schemas.microsoft.com/office/powerpoint/2010/main" val="9442839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E8C8F92-EB2C-4FDC-97AA-057BC1C96D8A}" type="datetimeFigureOut">
              <a:rPr lang="en-US" smtClean="0"/>
              <a:t>3/20/2025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081BB8-BCE1-4CEF-9965-939712053215}" type="slidenum">
              <a:rPr lang="en-US" smtClean="0"/>
              <a:t>‹#›</a:t>
            </a:fld>
            <a:endParaRPr lang="en-US"/>
          </a:p>
        </p:txBody>
      </p:sp>
    </p:spTree>
    <p:extLst>
      <p:ext uri="{BB962C8B-B14F-4D97-AF65-F5344CB8AC3E}">
        <p14:creationId xmlns:p14="http://schemas.microsoft.com/office/powerpoint/2010/main" val="38356000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E8C8F92-EB2C-4FDC-97AA-057BC1C96D8A}" type="datetimeFigureOut">
              <a:rPr lang="en-US" smtClean="0"/>
              <a:t>3/20/2025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081BB8-BCE1-4CEF-9965-939712053215}" type="slidenum">
              <a:rPr lang="en-US" smtClean="0"/>
              <a:t>‹#›</a:t>
            </a:fld>
            <a:endParaRPr lang="en-US"/>
          </a:p>
        </p:txBody>
      </p:sp>
    </p:spTree>
    <p:extLst>
      <p:ext uri="{BB962C8B-B14F-4D97-AF65-F5344CB8AC3E}">
        <p14:creationId xmlns:p14="http://schemas.microsoft.com/office/powerpoint/2010/main" val="28711916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9E8C8F92-EB2C-4FDC-97AA-057BC1C96D8A}" type="datetimeFigureOut">
              <a:rPr lang="en-US" smtClean="0"/>
              <a:t>3/20/2025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081BB8-BCE1-4CEF-9965-939712053215}" type="slidenum">
              <a:rPr lang="en-US" smtClean="0"/>
              <a:t>‹#›</a:t>
            </a:fld>
            <a:endParaRPr lang="en-US"/>
          </a:p>
        </p:txBody>
      </p:sp>
    </p:spTree>
    <p:extLst>
      <p:ext uri="{BB962C8B-B14F-4D97-AF65-F5344CB8AC3E}">
        <p14:creationId xmlns:p14="http://schemas.microsoft.com/office/powerpoint/2010/main" val="41217753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E8C8F92-EB2C-4FDC-97AA-057BC1C96D8A}" type="datetimeFigureOut">
              <a:rPr lang="en-US" smtClean="0"/>
              <a:t>3/20/2025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081BB8-BCE1-4CEF-9965-939712053215}" type="slidenum">
              <a:rPr lang="en-US" smtClean="0"/>
              <a:t>‹#›</a:t>
            </a:fld>
            <a:endParaRPr lang="en-US"/>
          </a:p>
        </p:txBody>
      </p:sp>
    </p:spTree>
    <p:extLst>
      <p:ext uri="{BB962C8B-B14F-4D97-AF65-F5344CB8AC3E}">
        <p14:creationId xmlns:p14="http://schemas.microsoft.com/office/powerpoint/2010/main" val="20833664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E8C8F92-EB2C-4FDC-97AA-057BC1C96D8A}" type="datetimeFigureOut">
              <a:rPr lang="en-US" smtClean="0"/>
              <a:t>3/20/2025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081BB8-BCE1-4CEF-9965-939712053215}" type="slidenum">
              <a:rPr lang="en-US" smtClean="0"/>
              <a:t>‹#›</a:t>
            </a:fld>
            <a:endParaRPr lang="en-US"/>
          </a:p>
        </p:txBody>
      </p:sp>
    </p:spTree>
    <p:extLst>
      <p:ext uri="{BB962C8B-B14F-4D97-AF65-F5344CB8AC3E}">
        <p14:creationId xmlns:p14="http://schemas.microsoft.com/office/powerpoint/2010/main" val="2195107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E8C8F92-EB2C-4FDC-97AA-057BC1C96D8A}" type="datetimeFigureOut">
              <a:rPr lang="en-US" smtClean="0"/>
              <a:t>3/20/2025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1081BB8-BCE1-4CEF-9965-939712053215}" type="slidenum">
              <a:rPr lang="en-US" smtClean="0"/>
              <a:t>‹#›</a:t>
            </a:fld>
            <a:endParaRPr lang="en-US"/>
          </a:p>
        </p:txBody>
      </p:sp>
    </p:spTree>
    <p:extLst>
      <p:ext uri="{BB962C8B-B14F-4D97-AF65-F5344CB8AC3E}">
        <p14:creationId xmlns:p14="http://schemas.microsoft.com/office/powerpoint/2010/main" val="34611995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9E8C8F92-EB2C-4FDC-97AA-057BC1C96D8A}" type="datetimeFigureOut">
              <a:rPr lang="en-US" smtClean="0"/>
              <a:t>3/20/2025</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91081BB8-BCE1-4CEF-9965-939712053215}" type="slidenum">
              <a:rPr lang="en-US" smtClean="0"/>
              <a:t>‹#›</a:t>
            </a:fld>
            <a:endParaRPr lang="en-US"/>
          </a:p>
        </p:txBody>
      </p:sp>
    </p:spTree>
    <p:extLst>
      <p:ext uri="{BB962C8B-B14F-4D97-AF65-F5344CB8AC3E}">
        <p14:creationId xmlns:p14="http://schemas.microsoft.com/office/powerpoint/2010/main" val="17366918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9E8C8F92-EB2C-4FDC-97AA-057BC1C96D8A}" type="datetimeFigureOut">
              <a:rPr lang="en-US" smtClean="0"/>
              <a:t>3/20/2025</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91081BB8-BCE1-4CEF-9965-939712053215}" type="slidenum">
              <a:rPr lang="en-US" smtClean="0"/>
              <a:t>‹#›</a:t>
            </a:fld>
            <a:endParaRPr lang="en-US"/>
          </a:p>
        </p:txBody>
      </p:sp>
    </p:spTree>
    <p:extLst>
      <p:ext uri="{BB962C8B-B14F-4D97-AF65-F5344CB8AC3E}">
        <p14:creationId xmlns:p14="http://schemas.microsoft.com/office/powerpoint/2010/main" val="15315178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9E8C8F92-EB2C-4FDC-97AA-057BC1C96D8A}" type="datetimeFigureOut">
              <a:rPr lang="en-US" smtClean="0"/>
              <a:t>3/20/2025</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91081BB8-BCE1-4CEF-9965-939712053215}" type="slidenum">
              <a:rPr lang="en-US" smtClean="0"/>
              <a:t>‹#›</a:t>
            </a:fld>
            <a:endParaRPr lang="en-US"/>
          </a:p>
        </p:txBody>
      </p:sp>
    </p:spTree>
    <p:extLst>
      <p:ext uri="{BB962C8B-B14F-4D97-AF65-F5344CB8AC3E}">
        <p14:creationId xmlns:p14="http://schemas.microsoft.com/office/powerpoint/2010/main" val="19604886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E8C8F92-EB2C-4FDC-97AA-057BC1C96D8A}" type="datetimeFigureOut">
              <a:rPr lang="en-US" smtClean="0"/>
              <a:t>3/20/2025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081BB8-BCE1-4CEF-9965-939712053215}" type="slidenum">
              <a:rPr lang="en-US" smtClean="0"/>
              <a:t>‹#›</a:t>
            </a:fld>
            <a:endParaRPr lang="en-US"/>
          </a:p>
        </p:txBody>
      </p:sp>
    </p:spTree>
    <p:extLst>
      <p:ext uri="{BB962C8B-B14F-4D97-AF65-F5344CB8AC3E}">
        <p14:creationId xmlns:p14="http://schemas.microsoft.com/office/powerpoint/2010/main" val="19269587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9E8C8F92-EB2C-4FDC-97AA-057BC1C96D8A}" type="datetimeFigureOut">
              <a:rPr lang="en-US" smtClean="0"/>
              <a:t>3/20/2025</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91081BB8-BCE1-4CEF-9965-939712053215}" type="slidenum">
              <a:rPr lang="en-US" smtClean="0"/>
              <a:t>‹#›</a:t>
            </a:fld>
            <a:endParaRPr lang="en-US"/>
          </a:p>
        </p:txBody>
      </p:sp>
    </p:spTree>
    <p:extLst>
      <p:ext uri="{BB962C8B-B14F-4D97-AF65-F5344CB8AC3E}">
        <p14:creationId xmlns:p14="http://schemas.microsoft.com/office/powerpoint/2010/main" val="1894273506"/>
      </p:ext>
    </p:extLst>
  </p:cSld>
  <p:clrMap bg1="dk1" tx1="lt1" bg2="dk2" tx2="lt2" accent1="accent1" accent2="accent2" accent3="accent3" accent4="accent4" accent5="accent5" accent6="accent6" hlink="hlink" folHlink="folHlink"/>
  <p:sldLayoutIdLst>
    <p:sldLayoutId id="2147483768" r:id="rId1"/>
    <p:sldLayoutId id="2147483769" r:id="rId2"/>
    <p:sldLayoutId id="2147483770" r:id="rId3"/>
    <p:sldLayoutId id="2147483771" r:id="rId4"/>
    <p:sldLayoutId id="2147483772" r:id="rId5"/>
    <p:sldLayoutId id="2147483773" r:id="rId6"/>
    <p:sldLayoutId id="2147483774" r:id="rId7"/>
    <p:sldLayoutId id="2147483775" r:id="rId8"/>
    <p:sldLayoutId id="2147483776" r:id="rId9"/>
    <p:sldLayoutId id="2147483777" r:id="rId10"/>
    <p:sldLayoutId id="2147483778" r:id="rId11"/>
    <p:sldLayoutId id="2147483779" r:id="rId12"/>
    <p:sldLayoutId id="2147483780" r:id="rId13"/>
    <p:sldLayoutId id="2147483781" r:id="rId14"/>
    <p:sldLayoutId id="2147483782" r:id="rId15"/>
    <p:sldLayoutId id="2147483783" r:id="rId16"/>
    <p:sldLayoutId id="2147483784"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diagramLayout" Target="../diagrams/layout7.xml"/><Relationship Id="rId3" Type="http://schemas.openxmlformats.org/officeDocument/2006/relationships/image" Target="../media/image2.png"/><Relationship Id="rId7" Type="http://schemas.openxmlformats.org/officeDocument/2006/relationships/diagramData" Target="../diagrams/data7.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png"/><Relationship Id="rId11" Type="http://schemas.microsoft.com/office/2007/relationships/diagramDrawing" Target="../diagrams/drawing7.xml"/><Relationship Id="rId5" Type="http://schemas.openxmlformats.org/officeDocument/2006/relationships/image" Target="../media/image4.png"/><Relationship Id="rId10" Type="http://schemas.openxmlformats.org/officeDocument/2006/relationships/diagramColors" Target="../diagrams/colors7.xml"/><Relationship Id="rId4" Type="http://schemas.openxmlformats.org/officeDocument/2006/relationships/image" Target="../media/image3.png"/><Relationship Id="rId9" Type="http://schemas.openxmlformats.org/officeDocument/2006/relationships/diagramQuickStyle" Target="../diagrams/quickStyle7.xml"/></Relationships>
</file>

<file path=ppt/slides/_rels/slide11.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27.svg"/></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3" Type="http://schemas.openxmlformats.org/officeDocument/2006/relationships/image" Target="../media/image25.svg"/><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diagramLayout" Target="../diagrams/layout5.xml"/><Relationship Id="rId3" Type="http://schemas.openxmlformats.org/officeDocument/2006/relationships/image" Target="../media/image2.png"/><Relationship Id="rId7" Type="http://schemas.openxmlformats.org/officeDocument/2006/relationships/diagramData" Target="../diagrams/data5.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png"/><Relationship Id="rId11" Type="http://schemas.microsoft.com/office/2007/relationships/diagramDrawing" Target="../diagrams/drawing5.xml"/><Relationship Id="rId5" Type="http://schemas.openxmlformats.org/officeDocument/2006/relationships/image" Target="../media/image4.png"/><Relationship Id="rId10" Type="http://schemas.openxmlformats.org/officeDocument/2006/relationships/diagramColors" Target="../diagrams/colors5.xml"/><Relationship Id="rId4" Type="http://schemas.openxmlformats.org/officeDocument/2006/relationships/image" Target="../media/image3.png"/><Relationship Id="rId9" Type="http://schemas.openxmlformats.org/officeDocument/2006/relationships/diagramQuickStyle" Target="../diagrams/quickStyle5.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7000"/>
                <a:hueMod val="88000"/>
                <a:satMod val="130000"/>
                <a:lumMod val="124000"/>
              </a:schemeClr>
            </a:gs>
            <a:gs pos="100000">
              <a:schemeClr val="bg2">
                <a:tint val="96000"/>
                <a:shade val="88000"/>
                <a:hueMod val="108000"/>
                <a:satMod val="164000"/>
                <a:lumMod val="76000"/>
              </a:schemeClr>
            </a:gs>
          </a:gsLst>
          <a:path path="circle">
            <a:fillToRect l="45000" t="65000" r="125000" b="100000"/>
          </a:path>
        </a:gra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E27238C-8EAF-4098-86E6-7723B7DAE6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solidFill>
            <a:schemeClr val="tx2"/>
          </a:solidFill>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10" name="Freeform 36">
            <a:extLst>
              <a:ext uri="{FF2B5EF4-FFF2-40B4-BE49-F238E27FC236}">
                <a16:creationId xmlns:a16="http://schemas.microsoft.com/office/drawing/2014/main" id="{992F97B1-1891-4FCC-9E5F-BA97EDB48F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351010" y="0"/>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bg2">
              <a:lumMod val="60000"/>
              <a:lumOff val="40000"/>
              <a:alpha val="20000"/>
            </a:schemeClr>
          </a:solidFill>
          <a:ln>
            <a:noFill/>
          </a:ln>
        </p:spPr>
        <p:txBody>
          <a:bodyPr rtlCol="0" anchor="ctr"/>
          <a:lstStyle/>
          <a:p>
            <a:pPr algn="ctr"/>
            <a:endParaRPr lang="en-US"/>
          </a:p>
        </p:txBody>
      </p:sp>
      <p:sp useBgFill="1">
        <p:nvSpPr>
          <p:cNvPr id="12" name="Freeform: Shape 11">
            <a:extLst>
              <a:ext uri="{FF2B5EF4-FFF2-40B4-BE49-F238E27FC236}">
                <a16:creationId xmlns:a16="http://schemas.microsoft.com/office/drawing/2014/main" id="{78C6C821-FEE1-4EB6-9590-C021440C77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0"/>
            <a:ext cx="9700459" cy="6858001"/>
          </a:xfrm>
          <a:custGeom>
            <a:avLst/>
            <a:gdLst>
              <a:gd name="connsiteX0" fmla="*/ 0 w 9700459"/>
              <a:gd name="connsiteY0" fmla="*/ 0 h 6858001"/>
              <a:gd name="connsiteX1" fmla="*/ 1323975 w 9700459"/>
              <a:gd name="connsiteY1" fmla="*/ 0 h 6858001"/>
              <a:gd name="connsiteX2" fmla="*/ 1517015 w 9700459"/>
              <a:gd name="connsiteY2" fmla="*/ 0 h 6858001"/>
              <a:gd name="connsiteX3" fmla="*/ 3241265 w 9700459"/>
              <a:gd name="connsiteY3" fmla="*/ 0 h 6858001"/>
              <a:gd name="connsiteX4" fmla="*/ 3241265 w 9700459"/>
              <a:gd name="connsiteY4" fmla="*/ 1 h 6858001"/>
              <a:gd name="connsiteX5" fmla="*/ 8355744 w 9700459"/>
              <a:gd name="connsiteY5" fmla="*/ 1 h 6858001"/>
              <a:gd name="connsiteX6" fmla="*/ 8355744 w 9700459"/>
              <a:gd name="connsiteY6" fmla="*/ 0 h 6858001"/>
              <a:gd name="connsiteX7" fmla="*/ 9699282 w 9700459"/>
              <a:gd name="connsiteY7" fmla="*/ 0 h 6858001"/>
              <a:gd name="connsiteX8" fmla="*/ 9674237 w 9700459"/>
              <a:gd name="connsiteY8" fmla="*/ 155677 h 6858001"/>
              <a:gd name="connsiteX9" fmla="*/ 9650368 w 9700459"/>
              <a:gd name="connsiteY9" fmla="*/ 310668 h 6858001"/>
              <a:gd name="connsiteX10" fmla="*/ 9627004 w 9700459"/>
              <a:gd name="connsiteY10" fmla="*/ 466344 h 6858001"/>
              <a:gd name="connsiteX11" fmla="*/ 9607001 w 9700459"/>
              <a:gd name="connsiteY11" fmla="*/ 622707 h 6858001"/>
              <a:gd name="connsiteX12" fmla="*/ 9586830 w 9700459"/>
              <a:gd name="connsiteY12" fmla="*/ 778383 h 6858001"/>
              <a:gd name="connsiteX13" fmla="*/ 9568004 w 9700459"/>
              <a:gd name="connsiteY13" fmla="*/ 934746 h 6858001"/>
              <a:gd name="connsiteX14" fmla="*/ 9551868 w 9700459"/>
              <a:gd name="connsiteY14" fmla="*/ 1089051 h 6858001"/>
              <a:gd name="connsiteX15" fmla="*/ 9536572 w 9700459"/>
              <a:gd name="connsiteY15" fmla="*/ 1245413 h 6858001"/>
              <a:gd name="connsiteX16" fmla="*/ 9522620 w 9700459"/>
              <a:gd name="connsiteY16" fmla="*/ 1401090 h 6858001"/>
              <a:gd name="connsiteX17" fmla="*/ 9510518 w 9700459"/>
              <a:gd name="connsiteY17" fmla="*/ 1554023 h 6858001"/>
              <a:gd name="connsiteX18" fmla="*/ 9498415 w 9700459"/>
              <a:gd name="connsiteY18" fmla="*/ 1709014 h 6858001"/>
              <a:gd name="connsiteX19" fmla="*/ 9488330 w 9700459"/>
              <a:gd name="connsiteY19" fmla="*/ 1861947 h 6858001"/>
              <a:gd name="connsiteX20" fmla="*/ 9480430 w 9700459"/>
              <a:gd name="connsiteY20" fmla="*/ 2014881 h 6858001"/>
              <a:gd name="connsiteX21" fmla="*/ 9472193 w 9700459"/>
              <a:gd name="connsiteY21" fmla="*/ 2167128 h 6858001"/>
              <a:gd name="connsiteX22" fmla="*/ 9465302 w 9700459"/>
              <a:gd name="connsiteY22" fmla="*/ 2318004 h 6858001"/>
              <a:gd name="connsiteX23" fmla="*/ 9460427 w 9700459"/>
              <a:gd name="connsiteY23" fmla="*/ 2467509 h 6858001"/>
              <a:gd name="connsiteX24" fmla="*/ 9456225 w 9700459"/>
              <a:gd name="connsiteY24" fmla="*/ 2617013 h 6858001"/>
              <a:gd name="connsiteX25" fmla="*/ 9452191 w 9700459"/>
              <a:gd name="connsiteY25" fmla="*/ 2765146 h 6858001"/>
              <a:gd name="connsiteX26" fmla="*/ 9450342 w 9700459"/>
              <a:gd name="connsiteY26" fmla="*/ 2911221 h 6858001"/>
              <a:gd name="connsiteX27" fmla="*/ 9448325 w 9700459"/>
              <a:gd name="connsiteY27" fmla="*/ 3057297 h 6858001"/>
              <a:gd name="connsiteX28" fmla="*/ 9447316 w 9700459"/>
              <a:gd name="connsiteY28" fmla="*/ 3201315 h 6858001"/>
              <a:gd name="connsiteX29" fmla="*/ 9448325 w 9700459"/>
              <a:gd name="connsiteY29" fmla="*/ 3343961 h 6858001"/>
              <a:gd name="connsiteX30" fmla="*/ 9448325 w 9700459"/>
              <a:gd name="connsiteY30" fmla="*/ 3485236 h 6858001"/>
              <a:gd name="connsiteX31" fmla="*/ 9450342 w 9700459"/>
              <a:gd name="connsiteY31" fmla="*/ 3625139 h 6858001"/>
              <a:gd name="connsiteX32" fmla="*/ 9453367 w 9700459"/>
              <a:gd name="connsiteY32" fmla="*/ 3762299 h 6858001"/>
              <a:gd name="connsiteX33" fmla="*/ 9456225 w 9700459"/>
              <a:gd name="connsiteY33" fmla="*/ 3898087 h 6858001"/>
              <a:gd name="connsiteX34" fmla="*/ 9459419 w 9700459"/>
              <a:gd name="connsiteY34" fmla="*/ 4031133 h 6858001"/>
              <a:gd name="connsiteX35" fmla="*/ 9464293 w 9700459"/>
              <a:gd name="connsiteY35" fmla="*/ 4163492 h 6858001"/>
              <a:gd name="connsiteX36" fmla="*/ 9469504 w 9700459"/>
              <a:gd name="connsiteY36" fmla="*/ 4293793 h 6858001"/>
              <a:gd name="connsiteX37" fmla="*/ 9474210 w 9700459"/>
              <a:gd name="connsiteY37" fmla="*/ 4421352 h 6858001"/>
              <a:gd name="connsiteX38" fmla="*/ 9487490 w 9700459"/>
              <a:gd name="connsiteY38" fmla="*/ 4670298 h 6858001"/>
              <a:gd name="connsiteX39" fmla="*/ 9501609 w 9700459"/>
              <a:gd name="connsiteY39" fmla="*/ 4908956 h 6858001"/>
              <a:gd name="connsiteX40" fmla="*/ 9516401 w 9700459"/>
              <a:gd name="connsiteY40" fmla="*/ 5138013 h 6858001"/>
              <a:gd name="connsiteX41" fmla="*/ 9532706 w 9700459"/>
              <a:gd name="connsiteY41" fmla="*/ 5354726 h 6858001"/>
              <a:gd name="connsiteX42" fmla="*/ 9549683 w 9700459"/>
              <a:gd name="connsiteY42" fmla="*/ 5561838 h 6858001"/>
              <a:gd name="connsiteX43" fmla="*/ 9568004 w 9700459"/>
              <a:gd name="connsiteY43" fmla="*/ 5753862 h 6858001"/>
              <a:gd name="connsiteX44" fmla="*/ 9585990 w 9700459"/>
              <a:gd name="connsiteY44" fmla="*/ 5934227 h 6858001"/>
              <a:gd name="connsiteX45" fmla="*/ 9603975 w 9700459"/>
              <a:gd name="connsiteY45" fmla="*/ 6100191 h 6858001"/>
              <a:gd name="connsiteX46" fmla="*/ 9620952 w 9700459"/>
              <a:gd name="connsiteY46" fmla="*/ 6252438 h 6858001"/>
              <a:gd name="connsiteX47" fmla="*/ 9637089 w 9700459"/>
              <a:gd name="connsiteY47" fmla="*/ 6387541 h 6858001"/>
              <a:gd name="connsiteX48" fmla="*/ 9652385 w 9700459"/>
              <a:gd name="connsiteY48" fmla="*/ 6509613 h 6858001"/>
              <a:gd name="connsiteX49" fmla="*/ 9665160 w 9700459"/>
              <a:gd name="connsiteY49" fmla="*/ 6612483 h 6858001"/>
              <a:gd name="connsiteX50" fmla="*/ 9677262 w 9700459"/>
              <a:gd name="connsiteY50" fmla="*/ 6698894 h 6858001"/>
              <a:gd name="connsiteX51" fmla="*/ 9694576 w 9700459"/>
              <a:gd name="connsiteY51" fmla="*/ 6817538 h 6858001"/>
              <a:gd name="connsiteX52" fmla="*/ 9700459 w 9700459"/>
              <a:gd name="connsiteY52" fmla="*/ 6858000 h 6858001"/>
              <a:gd name="connsiteX53" fmla="*/ 8795105 w 9700459"/>
              <a:gd name="connsiteY53" fmla="*/ 6858000 h 6858001"/>
              <a:gd name="connsiteX54" fmla="*/ 8795105 w 9700459"/>
              <a:gd name="connsiteY54" fmla="*/ 6858001 h 6858001"/>
              <a:gd name="connsiteX55" fmla="*/ 2704541 w 9700459"/>
              <a:gd name="connsiteY55" fmla="*/ 6858001 h 6858001"/>
              <a:gd name="connsiteX56" fmla="*/ 2704541 w 9700459"/>
              <a:gd name="connsiteY56" fmla="*/ 6858000 h 6858001"/>
              <a:gd name="connsiteX57" fmla="*/ 1517015 w 9700459"/>
              <a:gd name="connsiteY57" fmla="*/ 6858000 h 6858001"/>
              <a:gd name="connsiteX58" fmla="*/ 1323975 w 9700459"/>
              <a:gd name="connsiteY58" fmla="*/ 6858000 h 6858001"/>
              <a:gd name="connsiteX59" fmla="*/ 0 w 9700459"/>
              <a:gd name="connsiteY5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9700459" h="6858001">
                <a:moveTo>
                  <a:pt x="0" y="0"/>
                </a:moveTo>
                <a:lnTo>
                  <a:pt x="1323975" y="0"/>
                </a:lnTo>
                <a:lnTo>
                  <a:pt x="1517015" y="0"/>
                </a:lnTo>
                <a:lnTo>
                  <a:pt x="3241265" y="0"/>
                </a:lnTo>
                <a:lnTo>
                  <a:pt x="3241265" y="1"/>
                </a:lnTo>
                <a:lnTo>
                  <a:pt x="8355744" y="1"/>
                </a:lnTo>
                <a:lnTo>
                  <a:pt x="8355744" y="0"/>
                </a:lnTo>
                <a:lnTo>
                  <a:pt x="9699282" y="0"/>
                </a:lnTo>
                <a:lnTo>
                  <a:pt x="9674237" y="155677"/>
                </a:lnTo>
                <a:lnTo>
                  <a:pt x="9650368" y="310668"/>
                </a:lnTo>
                <a:lnTo>
                  <a:pt x="9627004" y="466344"/>
                </a:lnTo>
                <a:lnTo>
                  <a:pt x="9607001" y="622707"/>
                </a:lnTo>
                <a:lnTo>
                  <a:pt x="9586830" y="778383"/>
                </a:lnTo>
                <a:lnTo>
                  <a:pt x="9568004" y="934746"/>
                </a:lnTo>
                <a:lnTo>
                  <a:pt x="9551868" y="1089051"/>
                </a:lnTo>
                <a:lnTo>
                  <a:pt x="9536572" y="1245413"/>
                </a:lnTo>
                <a:lnTo>
                  <a:pt x="9522620" y="1401090"/>
                </a:lnTo>
                <a:lnTo>
                  <a:pt x="9510518" y="1554023"/>
                </a:lnTo>
                <a:lnTo>
                  <a:pt x="9498415" y="1709014"/>
                </a:lnTo>
                <a:lnTo>
                  <a:pt x="9488330" y="1861947"/>
                </a:lnTo>
                <a:lnTo>
                  <a:pt x="9480430" y="2014881"/>
                </a:lnTo>
                <a:lnTo>
                  <a:pt x="9472193" y="2167128"/>
                </a:lnTo>
                <a:lnTo>
                  <a:pt x="9465302" y="2318004"/>
                </a:lnTo>
                <a:lnTo>
                  <a:pt x="9460427" y="2467509"/>
                </a:lnTo>
                <a:lnTo>
                  <a:pt x="9456225" y="2617013"/>
                </a:lnTo>
                <a:lnTo>
                  <a:pt x="9452191" y="2765146"/>
                </a:lnTo>
                <a:lnTo>
                  <a:pt x="9450342" y="2911221"/>
                </a:lnTo>
                <a:lnTo>
                  <a:pt x="9448325" y="3057297"/>
                </a:lnTo>
                <a:lnTo>
                  <a:pt x="9447316" y="3201315"/>
                </a:lnTo>
                <a:lnTo>
                  <a:pt x="9448325" y="3343961"/>
                </a:lnTo>
                <a:lnTo>
                  <a:pt x="9448325" y="3485236"/>
                </a:lnTo>
                <a:lnTo>
                  <a:pt x="9450342" y="3625139"/>
                </a:lnTo>
                <a:lnTo>
                  <a:pt x="9453367" y="3762299"/>
                </a:lnTo>
                <a:lnTo>
                  <a:pt x="9456225" y="3898087"/>
                </a:lnTo>
                <a:lnTo>
                  <a:pt x="9459419" y="4031133"/>
                </a:lnTo>
                <a:lnTo>
                  <a:pt x="9464293" y="4163492"/>
                </a:lnTo>
                <a:lnTo>
                  <a:pt x="9469504" y="4293793"/>
                </a:lnTo>
                <a:lnTo>
                  <a:pt x="9474210" y="4421352"/>
                </a:lnTo>
                <a:lnTo>
                  <a:pt x="9487490" y="4670298"/>
                </a:lnTo>
                <a:lnTo>
                  <a:pt x="9501609" y="4908956"/>
                </a:lnTo>
                <a:lnTo>
                  <a:pt x="9516401" y="5138013"/>
                </a:lnTo>
                <a:lnTo>
                  <a:pt x="9532706" y="5354726"/>
                </a:lnTo>
                <a:lnTo>
                  <a:pt x="9549683" y="5561838"/>
                </a:lnTo>
                <a:lnTo>
                  <a:pt x="9568004" y="5753862"/>
                </a:lnTo>
                <a:lnTo>
                  <a:pt x="9585990" y="5934227"/>
                </a:lnTo>
                <a:lnTo>
                  <a:pt x="9603975" y="6100191"/>
                </a:lnTo>
                <a:lnTo>
                  <a:pt x="9620952" y="6252438"/>
                </a:lnTo>
                <a:lnTo>
                  <a:pt x="9637089" y="6387541"/>
                </a:lnTo>
                <a:lnTo>
                  <a:pt x="9652385" y="6509613"/>
                </a:lnTo>
                <a:lnTo>
                  <a:pt x="9665160" y="6612483"/>
                </a:lnTo>
                <a:lnTo>
                  <a:pt x="9677262" y="6698894"/>
                </a:lnTo>
                <a:lnTo>
                  <a:pt x="9694576" y="6817538"/>
                </a:lnTo>
                <a:lnTo>
                  <a:pt x="9700459" y="6858000"/>
                </a:lnTo>
                <a:lnTo>
                  <a:pt x="8795105" y="6858000"/>
                </a:lnTo>
                <a:lnTo>
                  <a:pt x="8795105" y="6858001"/>
                </a:lnTo>
                <a:lnTo>
                  <a:pt x="2704541" y="6858001"/>
                </a:lnTo>
                <a:lnTo>
                  <a:pt x="2704541" y="6858000"/>
                </a:lnTo>
                <a:lnTo>
                  <a:pt x="1517015" y="6858000"/>
                </a:lnTo>
                <a:lnTo>
                  <a:pt x="1323975" y="6858000"/>
                </a:lnTo>
                <a:lnTo>
                  <a:pt x="0" y="6858000"/>
                </a:lnTo>
                <a:close/>
              </a:path>
            </a:pathLst>
          </a:custGeom>
          <a:ln>
            <a:no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tx1"/>
              </a:solidFill>
            </a:endParaRPr>
          </a:p>
        </p:txBody>
      </p:sp>
      <p:sp>
        <p:nvSpPr>
          <p:cNvPr id="3" name="Subtitle 2">
            <a:extLst>
              <a:ext uri="{FF2B5EF4-FFF2-40B4-BE49-F238E27FC236}">
                <a16:creationId xmlns:a16="http://schemas.microsoft.com/office/drawing/2014/main" id="{EA81B80F-429A-B64D-F62A-B17956A61AEF}"/>
              </a:ext>
            </a:extLst>
          </p:cNvPr>
          <p:cNvSpPr>
            <a:spLocks noGrp="1"/>
          </p:cNvSpPr>
          <p:nvPr>
            <p:ph type="subTitle" idx="1"/>
          </p:nvPr>
        </p:nvSpPr>
        <p:spPr>
          <a:xfrm>
            <a:off x="1154955" y="4777380"/>
            <a:ext cx="6974911" cy="861420"/>
          </a:xfrm>
        </p:spPr>
        <p:txBody>
          <a:bodyPr>
            <a:normAutofit/>
          </a:bodyPr>
          <a:lstStyle/>
          <a:p>
            <a:r>
              <a:rPr lang="en-US" dirty="0">
                <a:solidFill>
                  <a:schemeClr val="tx1">
                    <a:lumMod val="85000"/>
                    <a:lumOff val="15000"/>
                  </a:schemeClr>
                </a:solidFill>
              </a:rPr>
              <a:t>2025-2027 Strategic Plan</a:t>
            </a:r>
          </a:p>
        </p:txBody>
      </p:sp>
      <p:sp>
        <p:nvSpPr>
          <p:cNvPr id="2" name="Title 1">
            <a:extLst>
              <a:ext uri="{FF2B5EF4-FFF2-40B4-BE49-F238E27FC236}">
                <a16:creationId xmlns:a16="http://schemas.microsoft.com/office/drawing/2014/main" id="{0160F47D-9453-E25D-D4F6-168FE3AE3D8C}"/>
              </a:ext>
            </a:extLst>
          </p:cNvPr>
          <p:cNvSpPr>
            <a:spLocks noGrp="1"/>
          </p:cNvSpPr>
          <p:nvPr>
            <p:ph type="ctrTitle"/>
          </p:nvPr>
        </p:nvSpPr>
        <p:spPr>
          <a:xfrm>
            <a:off x="1154955" y="1447801"/>
            <a:ext cx="6974911" cy="3050308"/>
          </a:xfrm>
        </p:spPr>
        <p:txBody>
          <a:bodyPr>
            <a:normAutofit/>
          </a:bodyPr>
          <a:lstStyle/>
          <a:p>
            <a:r>
              <a:rPr lang="en-US" dirty="0"/>
              <a:t>Child and Family Services</a:t>
            </a:r>
          </a:p>
        </p:txBody>
      </p:sp>
      <p:sp>
        <p:nvSpPr>
          <p:cNvPr id="14" name="Rectangle 13">
            <a:extLst>
              <a:ext uri="{FF2B5EF4-FFF2-40B4-BE49-F238E27FC236}">
                <a16:creationId xmlns:a16="http://schemas.microsoft.com/office/drawing/2014/main" id="{B61A74B3-E247-44D4-8C48-FAE8E20564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spTree>
    <p:extLst>
      <p:ext uri="{BB962C8B-B14F-4D97-AF65-F5344CB8AC3E}">
        <p14:creationId xmlns:p14="http://schemas.microsoft.com/office/powerpoint/2010/main" val="2505576377"/>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00"/>
                                        <p:tgtEl>
                                          <p:spTgt spid="3">
                                            <p:txEl>
                                              <p:pRg st="0" end="0"/>
                                            </p:txEl>
                                          </p:spTgt>
                                        </p:tgtEl>
                                      </p:cBhvr>
                                    </p:animEffect>
                                  </p:childTnLst>
                                </p:cTn>
                              </p:par>
                              <p:par>
                                <p:cTn id="8" presetID="10" presetClass="entr" presetSubtype="0" fill="hold" grpId="0" nodeType="withEffect">
                                  <p:stCondLst>
                                    <p:cond delay="500"/>
                                  </p:stCondLst>
                                  <p:iterate>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5B89E5C5-A037-45B3-9D37-3658914D4799}"/>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12" name="Picture 11">
            <a:extLst>
              <a:ext uri="{FF2B5EF4-FFF2-40B4-BE49-F238E27FC236}">
                <a16:creationId xmlns:a16="http://schemas.microsoft.com/office/drawing/2014/main" id="{5ACB93B0-521E-443D-9750-AFCFDDB3E80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4" name="Oval 13">
            <a:extLst>
              <a:ext uri="{FF2B5EF4-FFF2-40B4-BE49-F238E27FC236}">
                <a16:creationId xmlns:a16="http://schemas.microsoft.com/office/drawing/2014/main" id="{DA1DAC79-DDBA-4382-9D43-6E5F685BE5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5878"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pic>
        <p:nvPicPr>
          <p:cNvPr id="16" name="Picture 15">
            <a:extLst>
              <a:ext uri="{FF2B5EF4-FFF2-40B4-BE49-F238E27FC236}">
                <a16:creationId xmlns:a16="http://schemas.microsoft.com/office/drawing/2014/main" id="{E0880F10-995F-4F01-A83B-7ECDB7BE7905}"/>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5">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8" name="Picture 17">
            <a:extLst>
              <a:ext uri="{FF2B5EF4-FFF2-40B4-BE49-F238E27FC236}">
                <a16:creationId xmlns:a16="http://schemas.microsoft.com/office/drawing/2014/main" id="{A2D49266-1F08-40F2-B0E1-1D919DCB578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6">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20" name="Rectangle 19">
            <a:extLst>
              <a:ext uri="{FF2B5EF4-FFF2-40B4-BE49-F238E27FC236}">
                <a16:creationId xmlns:a16="http://schemas.microsoft.com/office/drawing/2014/main" id="{6AACA73D-178F-4CFC-99E3-9F4FCBBDBA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2" name="Rectangle 21">
            <a:extLst>
              <a:ext uri="{FF2B5EF4-FFF2-40B4-BE49-F238E27FC236}">
                <a16:creationId xmlns:a16="http://schemas.microsoft.com/office/drawing/2014/main" id="{7B0A5210-2F29-4D85-A400-9C79B13FC1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B0611BBE-2B4A-4DA2-B8A9-CD877B8762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noFill/>
          <a:ln w="2222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91091950-5655-45D2-858E-FE8CBE07CA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5D151F98-D818-7978-81BF-C594D9B05587}"/>
              </a:ext>
            </a:extLst>
          </p:cNvPr>
          <p:cNvSpPr>
            <a:spLocks noGrp="1"/>
          </p:cNvSpPr>
          <p:nvPr>
            <p:ph type="title"/>
          </p:nvPr>
        </p:nvSpPr>
        <p:spPr>
          <a:xfrm>
            <a:off x="680321" y="2063262"/>
            <a:ext cx="3739279" cy="2661052"/>
          </a:xfrm>
        </p:spPr>
        <p:txBody>
          <a:bodyPr>
            <a:normAutofit/>
          </a:bodyPr>
          <a:lstStyle/>
          <a:p>
            <a:pPr algn="r">
              <a:lnSpc>
                <a:spcPct val="90000"/>
              </a:lnSpc>
            </a:pPr>
            <a:r>
              <a:rPr lang="en-US" sz="3600" b="1" kern="0">
                <a:effectLst/>
                <a:latin typeface="Times New Roman" panose="02020603050405020304" pitchFamily="18" charset="0"/>
                <a:cs typeface="Times New Roman" panose="02020603050405020304" pitchFamily="18" charset="0"/>
              </a:rPr>
              <a:t>Goal #2: Enhance Donor Engagement and Retention</a:t>
            </a:r>
            <a:br>
              <a:rPr lang="en-US" sz="3600" kern="100">
                <a:effectLst/>
                <a:latin typeface="Aptos" panose="020B0004020202020204" pitchFamily="34" charset="0"/>
                <a:cs typeface="Times New Roman" panose="02020603050405020304" pitchFamily="18" charset="0"/>
              </a:rPr>
            </a:br>
            <a:endParaRPr lang="en-US" sz="3600"/>
          </a:p>
        </p:txBody>
      </p:sp>
      <p:graphicFrame>
        <p:nvGraphicFramePr>
          <p:cNvPr id="5" name="Content Placeholder 2">
            <a:extLst>
              <a:ext uri="{FF2B5EF4-FFF2-40B4-BE49-F238E27FC236}">
                <a16:creationId xmlns:a16="http://schemas.microsoft.com/office/drawing/2014/main" id="{74401570-A5BE-74D5-CBED-6784C47E52A6}"/>
              </a:ext>
            </a:extLst>
          </p:cNvPr>
          <p:cNvGraphicFramePr>
            <a:graphicFrameLocks noGrp="1"/>
          </p:cNvGraphicFramePr>
          <p:nvPr>
            <p:ph idx="1"/>
            <p:extLst>
              <p:ext uri="{D42A27DB-BD31-4B8C-83A1-F6EECF244321}">
                <p14:modId xmlns:p14="http://schemas.microsoft.com/office/powerpoint/2010/main" val="3847610025"/>
              </p:ext>
            </p:extLst>
          </p:nvPr>
        </p:nvGraphicFramePr>
        <p:xfrm>
          <a:off x="5284788" y="639763"/>
          <a:ext cx="6261100" cy="5578475"/>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7235905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3B3CF5-6F94-4E8B-2323-5E2E251D1DFE}"/>
              </a:ext>
            </a:extLst>
          </p:cNvPr>
          <p:cNvSpPr>
            <a:spLocks noGrp="1"/>
          </p:cNvSpPr>
          <p:nvPr>
            <p:ph type="title"/>
          </p:nvPr>
        </p:nvSpPr>
        <p:spPr>
          <a:xfrm>
            <a:off x="648930" y="629266"/>
            <a:ext cx="9252154" cy="1223983"/>
          </a:xfrm>
        </p:spPr>
        <p:txBody>
          <a:bodyPr>
            <a:normAutofit/>
          </a:bodyPr>
          <a:lstStyle/>
          <a:p>
            <a:pPr>
              <a:lnSpc>
                <a:spcPct val="90000"/>
              </a:lnSpc>
            </a:pPr>
            <a:r>
              <a:rPr lang="en-US" sz="2600" b="1" kern="0">
                <a:effectLst/>
                <a:latin typeface="Times New Roman" panose="02020603050405020304" pitchFamily="18" charset="0"/>
                <a:cs typeface="Times New Roman" panose="02020603050405020304" pitchFamily="18" charset="0"/>
              </a:rPr>
              <a:t>Strategy 4: Ensure Access to Mental Health Services for All, Regardless of Financial Position</a:t>
            </a:r>
            <a:br>
              <a:rPr lang="en-US" sz="2600" kern="100">
                <a:effectLst/>
                <a:latin typeface="Aptos" panose="020B0004020202020204" pitchFamily="34" charset="0"/>
                <a:cs typeface="Times New Roman" panose="02020603050405020304" pitchFamily="18" charset="0"/>
              </a:rPr>
            </a:br>
            <a:endParaRPr lang="en-US" sz="2600"/>
          </a:p>
        </p:txBody>
      </p:sp>
      <p:sp>
        <p:nvSpPr>
          <p:cNvPr id="3" name="Content Placeholder 2">
            <a:extLst>
              <a:ext uri="{FF2B5EF4-FFF2-40B4-BE49-F238E27FC236}">
                <a16:creationId xmlns:a16="http://schemas.microsoft.com/office/drawing/2014/main" id="{6D037E84-20EC-55C7-9444-8429E390F790}"/>
              </a:ext>
            </a:extLst>
          </p:cNvPr>
          <p:cNvSpPr>
            <a:spLocks noGrp="1"/>
          </p:cNvSpPr>
          <p:nvPr>
            <p:ph idx="1"/>
          </p:nvPr>
        </p:nvSpPr>
        <p:spPr>
          <a:xfrm>
            <a:off x="489857" y="2052214"/>
            <a:ext cx="7044798" cy="4631615"/>
          </a:xfrm>
        </p:spPr>
        <p:txBody>
          <a:bodyPr>
            <a:normAutofit fontScale="92500" lnSpcReduction="20000"/>
          </a:bodyPr>
          <a:lstStyle/>
          <a:p>
            <a:pPr>
              <a:lnSpc>
                <a:spcPct val="90000"/>
              </a:lnSpc>
              <a:spcBef>
                <a:spcPts val="500"/>
              </a:spcBef>
              <a:spcAft>
                <a:spcPts val="500"/>
              </a:spcAft>
            </a:pPr>
            <a:r>
              <a:rPr lang="en-US" sz="2600" b="1" kern="0">
                <a:effectLst/>
                <a:latin typeface="Times New Roman" panose="02020603050405020304" pitchFamily="18" charset="0"/>
                <a:cs typeface="Times New Roman" panose="02020603050405020304" pitchFamily="18" charset="0"/>
              </a:rPr>
              <a:t>Goal #1: Expand Financial Accessibility through Sliding Scale Fees and Subsidized Services</a:t>
            </a:r>
            <a:endParaRPr lang="en-US" sz="2600" kern="100">
              <a:effectLst/>
              <a:latin typeface="Aptos" panose="020B0004020202020204" pitchFamily="34" charset="0"/>
              <a:cs typeface="Times New Roman" panose="02020603050405020304" pitchFamily="18" charset="0"/>
            </a:endParaRPr>
          </a:p>
          <a:p>
            <a:pPr>
              <a:lnSpc>
                <a:spcPct val="90000"/>
              </a:lnSpc>
              <a:spcBef>
                <a:spcPts val="500"/>
              </a:spcBef>
              <a:spcAft>
                <a:spcPts val="500"/>
              </a:spcAft>
            </a:pPr>
            <a:r>
              <a:rPr lang="en-US" sz="2600" b="1" kern="0">
                <a:effectLst/>
                <a:latin typeface="Times New Roman" panose="02020603050405020304" pitchFamily="18" charset="0"/>
                <a:cs typeface="Times New Roman" panose="02020603050405020304" pitchFamily="18" charset="0"/>
              </a:rPr>
              <a:t>Action Strategies &amp; Responsible Parties</a:t>
            </a:r>
            <a:endParaRPr lang="en-US" sz="2600" kern="100">
              <a:effectLst/>
              <a:latin typeface="Aptos" panose="020B0004020202020204" pitchFamily="34" charset="0"/>
              <a:cs typeface="Times New Roman" panose="02020603050405020304" pitchFamily="18" charset="0"/>
            </a:endParaRPr>
          </a:p>
          <a:p>
            <a:pPr marL="342900" lvl="0" indent="-342900">
              <a:lnSpc>
                <a:spcPct val="90000"/>
              </a:lnSpc>
              <a:spcBef>
                <a:spcPts val="500"/>
              </a:spcBef>
              <a:spcAft>
                <a:spcPts val="500"/>
              </a:spcAft>
              <a:buFont typeface="Symbol" panose="05050102010706020507" pitchFamily="18" charset="2"/>
              <a:buChar char=""/>
              <a:tabLst>
                <a:tab pos="457200" algn="l"/>
              </a:tabLst>
            </a:pPr>
            <a:r>
              <a:rPr lang="en-US" sz="2600" kern="0">
                <a:effectLst/>
                <a:latin typeface="Times New Roman" panose="02020603050405020304" pitchFamily="18" charset="0"/>
                <a:cs typeface="Times New Roman" panose="02020603050405020304" pitchFamily="18" charset="0"/>
              </a:rPr>
              <a:t>Continue to refine and promote a sliding fee scale to assist those with limited financial resources.</a:t>
            </a:r>
            <a:endParaRPr lang="en-US" sz="2600" kern="100">
              <a:effectLst/>
              <a:latin typeface="Aptos" panose="020B0004020202020204" pitchFamily="34" charset="0"/>
              <a:cs typeface="Times New Roman" panose="02020603050405020304" pitchFamily="18" charset="0"/>
            </a:endParaRPr>
          </a:p>
          <a:p>
            <a:pPr marL="342900" lvl="0" indent="-342900">
              <a:lnSpc>
                <a:spcPct val="90000"/>
              </a:lnSpc>
              <a:spcBef>
                <a:spcPts val="500"/>
              </a:spcBef>
              <a:spcAft>
                <a:spcPts val="500"/>
              </a:spcAft>
              <a:buFont typeface="Symbol" panose="05050102010706020507" pitchFamily="18" charset="2"/>
              <a:buChar char=""/>
              <a:tabLst>
                <a:tab pos="457200" algn="l"/>
              </a:tabLst>
            </a:pPr>
            <a:r>
              <a:rPr lang="en-US" sz="2600" kern="0">
                <a:effectLst/>
                <a:latin typeface="Times New Roman" panose="02020603050405020304" pitchFamily="18" charset="0"/>
                <a:cs typeface="Times New Roman" panose="02020603050405020304" pitchFamily="18" charset="0"/>
              </a:rPr>
              <a:t>Seek and maintain community partnerships that fund or subsidize mental health services.</a:t>
            </a:r>
            <a:endParaRPr lang="en-US" sz="2600" kern="100">
              <a:effectLst/>
              <a:latin typeface="Aptos" panose="020B0004020202020204" pitchFamily="34" charset="0"/>
              <a:cs typeface="Times New Roman" panose="02020603050405020304" pitchFamily="18" charset="0"/>
            </a:endParaRPr>
          </a:p>
          <a:p>
            <a:pPr marL="342900" lvl="0" indent="-342900">
              <a:lnSpc>
                <a:spcPct val="90000"/>
              </a:lnSpc>
              <a:spcBef>
                <a:spcPts val="500"/>
              </a:spcBef>
              <a:spcAft>
                <a:spcPts val="500"/>
              </a:spcAft>
              <a:buFont typeface="Symbol" panose="05050102010706020507" pitchFamily="18" charset="2"/>
              <a:buChar char=""/>
              <a:tabLst>
                <a:tab pos="457200" algn="l"/>
              </a:tabLst>
            </a:pPr>
            <a:r>
              <a:rPr lang="en-US" sz="2600" kern="0">
                <a:effectLst/>
                <a:latin typeface="Times New Roman" panose="02020603050405020304" pitchFamily="18" charset="0"/>
                <a:cs typeface="Times New Roman" panose="02020603050405020304" pitchFamily="18" charset="0"/>
              </a:rPr>
              <a:t>Pursue grants to fund The Hope Counseling Scholarship Fund.</a:t>
            </a:r>
          </a:p>
          <a:p>
            <a:pPr marL="0" lvl="0" indent="0">
              <a:lnSpc>
                <a:spcPct val="90000"/>
              </a:lnSpc>
              <a:spcBef>
                <a:spcPts val="500"/>
              </a:spcBef>
              <a:spcAft>
                <a:spcPts val="500"/>
              </a:spcAft>
              <a:buNone/>
              <a:tabLst>
                <a:tab pos="457200" algn="l"/>
              </a:tabLst>
            </a:pPr>
            <a:br>
              <a:rPr lang="en-US" kern="0">
                <a:effectLst/>
                <a:latin typeface="Times New Roman" panose="02020603050405020304" pitchFamily="18" charset="0"/>
                <a:cs typeface="Times New Roman" panose="02020603050405020304" pitchFamily="18" charset="0"/>
              </a:rPr>
            </a:br>
            <a:r>
              <a:rPr lang="en-US" b="1" kern="0">
                <a:effectLst/>
                <a:latin typeface="Times New Roman" panose="02020603050405020304" pitchFamily="18" charset="0"/>
                <a:cs typeface="Times New Roman" panose="02020603050405020304" pitchFamily="18" charset="0"/>
              </a:rPr>
              <a:t>Responsible:</a:t>
            </a:r>
            <a:r>
              <a:rPr lang="en-US" kern="0">
                <a:effectLst/>
                <a:latin typeface="Times New Roman" panose="02020603050405020304" pitchFamily="18" charset="0"/>
                <a:cs typeface="Times New Roman" panose="02020603050405020304" pitchFamily="18" charset="0"/>
              </a:rPr>
              <a:t> President/CEO, Finance Director, SAC Director, Marketing &amp; Fund Development Manager.</a:t>
            </a:r>
          </a:p>
          <a:p>
            <a:pPr marL="0" lvl="0" indent="0">
              <a:lnSpc>
                <a:spcPct val="90000"/>
              </a:lnSpc>
              <a:spcBef>
                <a:spcPts val="500"/>
              </a:spcBef>
              <a:spcAft>
                <a:spcPts val="500"/>
              </a:spcAft>
              <a:buNone/>
              <a:tabLst>
                <a:tab pos="457200" algn="l"/>
              </a:tabLst>
            </a:pPr>
            <a:br>
              <a:rPr lang="en-US" kern="0">
                <a:effectLst/>
                <a:latin typeface="Times New Roman" panose="02020603050405020304" pitchFamily="18" charset="0"/>
                <a:cs typeface="Times New Roman" panose="02020603050405020304" pitchFamily="18" charset="0"/>
              </a:rPr>
            </a:br>
            <a:r>
              <a:rPr lang="en-US" b="1" kern="0">
                <a:effectLst/>
                <a:latin typeface="Times New Roman" panose="02020603050405020304" pitchFamily="18" charset="0"/>
                <a:cs typeface="Times New Roman" panose="02020603050405020304" pitchFamily="18" charset="0"/>
              </a:rPr>
              <a:t>Timeline:</a:t>
            </a:r>
            <a:r>
              <a:rPr lang="en-US" kern="0">
                <a:effectLst/>
                <a:latin typeface="Times New Roman" panose="02020603050405020304" pitchFamily="18" charset="0"/>
                <a:cs typeface="Times New Roman" panose="02020603050405020304" pitchFamily="18" charset="0"/>
              </a:rPr>
              <a:t> Yearly through 2024.</a:t>
            </a:r>
            <a:endParaRPr lang="en-US" kern="100">
              <a:effectLst/>
              <a:latin typeface="Aptos" panose="020B0004020202020204" pitchFamily="34" charset="0"/>
              <a:cs typeface="Times New Roman" panose="02020603050405020304" pitchFamily="18" charset="0"/>
            </a:endParaRPr>
          </a:p>
          <a:p>
            <a:pPr>
              <a:lnSpc>
                <a:spcPct val="90000"/>
              </a:lnSpc>
            </a:pPr>
            <a:endParaRPr lang="en-US" dirty="0"/>
          </a:p>
        </p:txBody>
      </p:sp>
      <p:pic>
        <p:nvPicPr>
          <p:cNvPr id="28" name="Graphic 27" descr="Handshake">
            <a:extLst>
              <a:ext uri="{FF2B5EF4-FFF2-40B4-BE49-F238E27FC236}">
                <a16:creationId xmlns:a16="http://schemas.microsoft.com/office/drawing/2014/main" id="{05EC7CD6-E0C1-3504-2F67-CE26564201A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534655" y="2145861"/>
            <a:ext cx="4008888" cy="4008888"/>
          </a:xfrm>
          <a:prstGeom prst="rect">
            <a:avLst/>
          </a:prstGeom>
          <a:effectLst>
            <a:outerShdw blurRad="50800" dist="38100" dir="5400000" algn="t" rotWithShape="0">
              <a:prstClr val="black">
                <a:alpha val="43000"/>
              </a:prstClr>
            </a:outerShdw>
          </a:effectLst>
        </p:spPr>
      </p:pic>
    </p:spTree>
    <p:extLst>
      <p:ext uri="{BB962C8B-B14F-4D97-AF65-F5344CB8AC3E}">
        <p14:creationId xmlns:p14="http://schemas.microsoft.com/office/powerpoint/2010/main" val="26595937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F747F1B4-B831-4277-8AB0-32767F7EB7B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12" name="Freeform 7">
            <a:extLst>
              <a:ext uri="{FF2B5EF4-FFF2-40B4-BE49-F238E27FC236}">
                <a16:creationId xmlns:a16="http://schemas.microsoft.com/office/drawing/2014/main" id="{D80CFA21-AB7C-4BEB-9BFF-05764FBBF3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19939" y="1460230"/>
            <a:ext cx="3472060"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441F3FF1-8A9D-6576-7E67-71F2D4B44F7C}"/>
              </a:ext>
            </a:extLst>
          </p:cNvPr>
          <p:cNvSpPr>
            <a:spLocks noGrp="1"/>
          </p:cNvSpPr>
          <p:nvPr>
            <p:ph type="title"/>
          </p:nvPr>
        </p:nvSpPr>
        <p:spPr>
          <a:xfrm>
            <a:off x="648930" y="629267"/>
            <a:ext cx="9252154" cy="1016654"/>
          </a:xfrm>
        </p:spPr>
        <p:txBody>
          <a:bodyPr>
            <a:normAutofit/>
          </a:bodyPr>
          <a:lstStyle/>
          <a:p>
            <a:pPr>
              <a:lnSpc>
                <a:spcPct val="90000"/>
              </a:lnSpc>
            </a:pPr>
            <a:r>
              <a:rPr lang="en-US" sz="3300" b="1" kern="0">
                <a:solidFill>
                  <a:srgbClr val="EBEBEB"/>
                </a:solidFill>
                <a:effectLst/>
                <a:latin typeface="Times New Roman" panose="02020603050405020304" pitchFamily="18" charset="0"/>
                <a:cs typeface="Times New Roman" panose="02020603050405020304" pitchFamily="18" charset="0"/>
              </a:rPr>
              <a:t>Goal #2: Explore Expanded Grant Opportunities</a:t>
            </a:r>
            <a:br>
              <a:rPr lang="en-US" sz="3300" kern="100">
                <a:solidFill>
                  <a:srgbClr val="EBEBEB"/>
                </a:solidFill>
                <a:effectLst/>
                <a:latin typeface="Aptos" panose="020B0004020202020204" pitchFamily="34" charset="0"/>
                <a:cs typeface="Times New Roman" panose="02020603050405020304" pitchFamily="18" charset="0"/>
              </a:rPr>
            </a:br>
            <a:endParaRPr lang="en-US" sz="3300">
              <a:solidFill>
                <a:srgbClr val="EBEBEB"/>
              </a:solidFill>
            </a:endParaRPr>
          </a:p>
        </p:txBody>
      </p:sp>
      <p:sp>
        <p:nvSpPr>
          <p:cNvPr id="14" name="Rectangle 13">
            <a:extLst>
              <a:ext uri="{FF2B5EF4-FFF2-40B4-BE49-F238E27FC236}">
                <a16:creationId xmlns:a16="http://schemas.microsoft.com/office/drawing/2014/main" id="{12F7E335-851A-4CAE-B09F-E657819D46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Freeform: Shape 15">
            <a:extLst>
              <a:ext uri="{FF2B5EF4-FFF2-40B4-BE49-F238E27FC236}">
                <a16:creationId xmlns:a16="http://schemas.microsoft.com/office/drawing/2014/main" id="{10B541F0-7F6E-402E-84D8-CF96EACA5F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 y="1762067"/>
            <a:ext cx="12192418" cy="5095933"/>
          </a:xfrm>
          <a:custGeom>
            <a:avLst/>
            <a:gdLst>
              <a:gd name="connsiteX0" fmla="*/ 1 w 12192418"/>
              <a:gd name="connsiteY0" fmla="*/ 0 h 5095933"/>
              <a:gd name="connsiteX1" fmla="*/ 71932 w 12192418"/>
              <a:gd name="connsiteY1" fmla="*/ 12261 h 5095933"/>
              <a:gd name="connsiteX2" fmla="*/ 282849 w 12192418"/>
              <a:gd name="connsiteY2" fmla="*/ 48343 h 5095933"/>
              <a:gd name="connsiteX3" fmla="*/ 436464 w 12192418"/>
              <a:gd name="connsiteY3" fmla="*/ 73565 h 5095933"/>
              <a:gd name="connsiteX4" fmla="*/ 619339 w 12192418"/>
              <a:gd name="connsiteY4" fmla="*/ 100188 h 5095933"/>
              <a:gd name="connsiteX5" fmla="*/ 836351 w 12192418"/>
              <a:gd name="connsiteY5" fmla="*/ 132066 h 5095933"/>
              <a:gd name="connsiteX6" fmla="*/ 1076528 w 12192418"/>
              <a:gd name="connsiteY6" fmla="*/ 165696 h 5095933"/>
              <a:gd name="connsiteX7" fmla="*/ 1347184 w 12192418"/>
              <a:gd name="connsiteY7" fmla="*/ 201077 h 5095933"/>
              <a:gd name="connsiteX8" fmla="*/ 1642223 w 12192418"/>
              <a:gd name="connsiteY8" fmla="*/ 238560 h 5095933"/>
              <a:gd name="connsiteX9" fmla="*/ 1962864 w 12192418"/>
              <a:gd name="connsiteY9" fmla="*/ 276043 h 5095933"/>
              <a:gd name="connsiteX10" fmla="*/ 2304232 w 12192418"/>
              <a:gd name="connsiteY10" fmla="*/ 314227 h 5095933"/>
              <a:gd name="connsiteX11" fmla="*/ 2672421 w 12192418"/>
              <a:gd name="connsiteY11" fmla="*/ 349608 h 5095933"/>
              <a:gd name="connsiteX12" fmla="*/ 3057678 w 12192418"/>
              <a:gd name="connsiteY12" fmla="*/ 383588 h 5095933"/>
              <a:gd name="connsiteX13" fmla="*/ 3464881 w 12192418"/>
              <a:gd name="connsiteY13" fmla="*/ 414415 h 5095933"/>
              <a:gd name="connsiteX14" fmla="*/ 3889152 w 12192418"/>
              <a:gd name="connsiteY14" fmla="*/ 443841 h 5095933"/>
              <a:gd name="connsiteX15" fmla="*/ 4331710 w 12192418"/>
              <a:gd name="connsiteY15" fmla="*/ 471515 h 5095933"/>
              <a:gd name="connsiteX16" fmla="*/ 4558476 w 12192418"/>
              <a:gd name="connsiteY16" fmla="*/ 481324 h 5095933"/>
              <a:gd name="connsiteX17" fmla="*/ 4790118 w 12192418"/>
              <a:gd name="connsiteY17" fmla="*/ 492183 h 5095933"/>
              <a:gd name="connsiteX18" fmla="*/ 5025418 w 12192418"/>
              <a:gd name="connsiteY18" fmla="*/ 502342 h 5095933"/>
              <a:gd name="connsiteX19" fmla="*/ 5261937 w 12192418"/>
              <a:gd name="connsiteY19" fmla="*/ 508998 h 5095933"/>
              <a:gd name="connsiteX20" fmla="*/ 5503332 w 12192418"/>
              <a:gd name="connsiteY20" fmla="*/ 514953 h 5095933"/>
              <a:gd name="connsiteX21" fmla="*/ 5747167 w 12192418"/>
              <a:gd name="connsiteY21" fmla="*/ 521259 h 5095933"/>
              <a:gd name="connsiteX22" fmla="*/ 5995877 w 12192418"/>
              <a:gd name="connsiteY22" fmla="*/ 525463 h 5095933"/>
              <a:gd name="connsiteX23" fmla="*/ 6247026 w 12192418"/>
              <a:gd name="connsiteY23" fmla="*/ 525463 h 5095933"/>
              <a:gd name="connsiteX24" fmla="*/ 6500613 w 12192418"/>
              <a:gd name="connsiteY24" fmla="*/ 527565 h 5095933"/>
              <a:gd name="connsiteX25" fmla="*/ 6756639 w 12192418"/>
              <a:gd name="connsiteY25" fmla="*/ 525463 h 5095933"/>
              <a:gd name="connsiteX26" fmla="*/ 7016322 w 12192418"/>
              <a:gd name="connsiteY26" fmla="*/ 521259 h 5095933"/>
              <a:gd name="connsiteX27" fmla="*/ 7276005 w 12192418"/>
              <a:gd name="connsiteY27" fmla="*/ 517406 h 5095933"/>
              <a:gd name="connsiteX28" fmla="*/ 7539345 w 12192418"/>
              <a:gd name="connsiteY28" fmla="*/ 508998 h 5095933"/>
              <a:gd name="connsiteX29" fmla="*/ 7805124 w 12192418"/>
              <a:gd name="connsiteY29" fmla="*/ 500241 h 5095933"/>
              <a:gd name="connsiteX30" fmla="*/ 8070903 w 12192418"/>
              <a:gd name="connsiteY30" fmla="*/ 490082 h 5095933"/>
              <a:gd name="connsiteX31" fmla="*/ 8339121 w 12192418"/>
              <a:gd name="connsiteY31" fmla="*/ 475719 h 5095933"/>
              <a:gd name="connsiteX32" fmla="*/ 8609776 w 12192418"/>
              <a:gd name="connsiteY32" fmla="*/ 458554 h 5095933"/>
              <a:gd name="connsiteX33" fmla="*/ 8881651 w 12192418"/>
              <a:gd name="connsiteY33" fmla="*/ 442089 h 5095933"/>
              <a:gd name="connsiteX34" fmla="*/ 9153526 w 12192418"/>
              <a:gd name="connsiteY34" fmla="*/ 421071 h 5095933"/>
              <a:gd name="connsiteX35" fmla="*/ 9429058 w 12192418"/>
              <a:gd name="connsiteY35" fmla="*/ 395849 h 5095933"/>
              <a:gd name="connsiteX36" fmla="*/ 9700933 w 12192418"/>
              <a:gd name="connsiteY36" fmla="*/ 370626 h 5095933"/>
              <a:gd name="connsiteX37" fmla="*/ 9977684 w 12192418"/>
              <a:gd name="connsiteY37" fmla="*/ 341551 h 5095933"/>
              <a:gd name="connsiteX38" fmla="*/ 10255655 w 12192418"/>
              <a:gd name="connsiteY38" fmla="*/ 309673 h 5095933"/>
              <a:gd name="connsiteX39" fmla="*/ 10529968 w 12192418"/>
              <a:gd name="connsiteY39" fmla="*/ 276043 h 5095933"/>
              <a:gd name="connsiteX40" fmla="*/ 10807939 w 12192418"/>
              <a:gd name="connsiteY40" fmla="*/ 236809 h 5095933"/>
              <a:gd name="connsiteX41" fmla="*/ 11084690 w 12192418"/>
              <a:gd name="connsiteY41" fmla="*/ 194772 h 5095933"/>
              <a:gd name="connsiteX42" fmla="*/ 11362661 w 12192418"/>
              <a:gd name="connsiteY42" fmla="*/ 153085 h 5095933"/>
              <a:gd name="connsiteX43" fmla="*/ 11639412 w 12192418"/>
              <a:gd name="connsiteY43" fmla="*/ 104392 h 5095933"/>
              <a:gd name="connsiteX44" fmla="*/ 11914945 w 12192418"/>
              <a:gd name="connsiteY44" fmla="*/ 54648 h 5095933"/>
              <a:gd name="connsiteX45" fmla="*/ 12191696 w 12192418"/>
              <a:gd name="connsiteY45" fmla="*/ 2452 h 5095933"/>
              <a:gd name="connsiteX46" fmla="*/ 12191696 w 12192418"/>
              <a:gd name="connsiteY46" fmla="*/ 2109542 h 5095933"/>
              <a:gd name="connsiteX47" fmla="*/ 12191999 w 12192418"/>
              <a:gd name="connsiteY47" fmla="*/ 2109542 h 5095933"/>
              <a:gd name="connsiteX48" fmla="*/ 12191999 w 12192418"/>
              <a:gd name="connsiteY48" fmla="*/ 2802467 h 5095933"/>
              <a:gd name="connsiteX49" fmla="*/ 12192418 w 12192418"/>
              <a:gd name="connsiteY49" fmla="*/ 2802467 h 5095933"/>
              <a:gd name="connsiteX50" fmla="*/ 12192418 w 12192418"/>
              <a:gd name="connsiteY50" fmla="*/ 5095933 h 5095933"/>
              <a:gd name="connsiteX51" fmla="*/ 1 w 12192418"/>
              <a:gd name="connsiteY51" fmla="*/ 5095933 h 5095933"/>
              <a:gd name="connsiteX52" fmla="*/ 1 w 12192418"/>
              <a:gd name="connsiteY52" fmla="*/ 4074529 h 5095933"/>
              <a:gd name="connsiteX53" fmla="*/ 0 w 12192418"/>
              <a:gd name="connsiteY53" fmla="*/ 4074529 h 5095933"/>
              <a:gd name="connsiteX54" fmla="*/ 0 w 12192418"/>
              <a:gd name="connsiteY54" fmla="*/ 2109542 h 5095933"/>
              <a:gd name="connsiteX55" fmla="*/ 1 w 12192418"/>
              <a:gd name="connsiteY55" fmla="*/ 2109542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l="l" t="t" r="r" b="b"/>
            <a:pathLst>
              <a:path w="12192418" h="5095933">
                <a:moveTo>
                  <a:pt x="1" y="0"/>
                </a:moveTo>
                <a:lnTo>
                  <a:pt x="71932" y="12261"/>
                </a:lnTo>
                <a:lnTo>
                  <a:pt x="282849" y="48343"/>
                </a:lnTo>
                <a:lnTo>
                  <a:pt x="436464" y="73565"/>
                </a:lnTo>
                <a:lnTo>
                  <a:pt x="619339" y="100188"/>
                </a:lnTo>
                <a:lnTo>
                  <a:pt x="836351" y="132066"/>
                </a:lnTo>
                <a:lnTo>
                  <a:pt x="1076528" y="165696"/>
                </a:lnTo>
                <a:lnTo>
                  <a:pt x="1347184" y="201077"/>
                </a:lnTo>
                <a:lnTo>
                  <a:pt x="1642223" y="238560"/>
                </a:lnTo>
                <a:lnTo>
                  <a:pt x="1962864" y="276043"/>
                </a:lnTo>
                <a:lnTo>
                  <a:pt x="2304232" y="314227"/>
                </a:lnTo>
                <a:lnTo>
                  <a:pt x="2672421" y="349608"/>
                </a:lnTo>
                <a:lnTo>
                  <a:pt x="3057678" y="383588"/>
                </a:lnTo>
                <a:lnTo>
                  <a:pt x="3464881" y="414415"/>
                </a:lnTo>
                <a:lnTo>
                  <a:pt x="3889152" y="443841"/>
                </a:lnTo>
                <a:lnTo>
                  <a:pt x="4331710" y="471515"/>
                </a:lnTo>
                <a:lnTo>
                  <a:pt x="4558476" y="481324"/>
                </a:lnTo>
                <a:lnTo>
                  <a:pt x="4790118" y="492183"/>
                </a:lnTo>
                <a:lnTo>
                  <a:pt x="5025418" y="502342"/>
                </a:lnTo>
                <a:lnTo>
                  <a:pt x="5261937" y="508998"/>
                </a:lnTo>
                <a:lnTo>
                  <a:pt x="5503332" y="514953"/>
                </a:lnTo>
                <a:lnTo>
                  <a:pt x="5747167" y="521259"/>
                </a:lnTo>
                <a:lnTo>
                  <a:pt x="5995877" y="525463"/>
                </a:lnTo>
                <a:lnTo>
                  <a:pt x="6247026" y="525463"/>
                </a:lnTo>
                <a:lnTo>
                  <a:pt x="6500613" y="527565"/>
                </a:lnTo>
                <a:lnTo>
                  <a:pt x="6756639" y="525463"/>
                </a:lnTo>
                <a:lnTo>
                  <a:pt x="7016322" y="521259"/>
                </a:lnTo>
                <a:lnTo>
                  <a:pt x="7276005" y="517406"/>
                </a:lnTo>
                <a:lnTo>
                  <a:pt x="7539345" y="508998"/>
                </a:lnTo>
                <a:lnTo>
                  <a:pt x="7805124" y="500241"/>
                </a:lnTo>
                <a:lnTo>
                  <a:pt x="8070903" y="490082"/>
                </a:lnTo>
                <a:lnTo>
                  <a:pt x="8339121" y="475719"/>
                </a:lnTo>
                <a:lnTo>
                  <a:pt x="8609776" y="458554"/>
                </a:lnTo>
                <a:lnTo>
                  <a:pt x="8881651" y="442089"/>
                </a:lnTo>
                <a:lnTo>
                  <a:pt x="9153526" y="421071"/>
                </a:lnTo>
                <a:lnTo>
                  <a:pt x="9429058" y="395849"/>
                </a:lnTo>
                <a:lnTo>
                  <a:pt x="9700933" y="370626"/>
                </a:lnTo>
                <a:lnTo>
                  <a:pt x="9977684" y="341551"/>
                </a:lnTo>
                <a:lnTo>
                  <a:pt x="10255655" y="309673"/>
                </a:lnTo>
                <a:lnTo>
                  <a:pt x="10529968" y="276043"/>
                </a:lnTo>
                <a:lnTo>
                  <a:pt x="10807939" y="236809"/>
                </a:lnTo>
                <a:lnTo>
                  <a:pt x="11084690" y="194772"/>
                </a:lnTo>
                <a:lnTo>
                  <a:pt x="11362661" y="153085"/>
                </a:lnTo>
                <a:lnTo>
                  <a:pt x="11639412" y="104392"/>
                </a:lnTo>
                <a:lnTo>
                  <a:pt x="11914945" y="54648"/>
                </a:lnTo>
                <a:lnTo>
                  <a:pt x="12191696" y="2452"/>
                </a:lnTo>
                <a:lnTo>
                  <a:pt x="12191696" y="2109542"/>
                </a:lnTo>
                <a:lnTo>
                  <a:pt x="12191999" y="2109542"/>
                </a:lnTo>
                <a:lnTo>
                  <a:pt x="12191999" y="2802467"/>
                </a:lnTo>
                <a:lnTo>
                  <a:pt x="12192418" y="2802467"/>
                </a:lnTo>
                <a:lnTo>
                  <a:pt x="12192418" y="5095933"/>
                </a:lnTo>
                <a:lnTo>
                  <a:pt x="1" y="5095933"/>
                </a:lnTo>
                <a:lnTo>
                  <a:pt x="1" y="4074529"/>
                </a:lnTo>
                <a:lnTo>
                  <a:pt x="0" y="4074529"/>
                </a:lnTo>
                <a:lnTo>
                  <a:pt x="0" y="2109542"/>
                </a:lnTo>
                <a:lnTo>
                  <a:pt x="1" y="2109542"/>
                </a:lnTo>
                <a:close/>
              </a:path>
            </a:pathLst>
          </a:custGeom>
          <a:solidFill>
            <a:schemeClr val="bg1"/>
          </a:solidFill>
          <a:ln>
            <a:noFill/>
          </a:ln>
        </p:spPr>
        <p:txBody>
          <a:bodyPr/>
          <a:lstStyle/>
          <a:p>
            <a:endParaRPr lang="en-US"/>
          </a:p>
        </p:txBody>
      </p:sp>
      <p:graphicFrame>
        <p:nvGraphicFramePr>
          <p:cNvPr id="5" name="Content Placeholder 2">
            <a:extLst>
              <a:ext uri="{FF2B5EF4-FFF2-40B4-BE49-F238E27FC236}">
                <a16:creationId xmlns:a16="http://schemas.microsoft.com/office/drawing/2014/main" id="{AB06F2D1-B806-4F21-ECD2-64F82024F568}"/>
              </a:ext>
            </a:extLst>
          </p:cNvPr>
          <p:cNvGraphicFramePr>
            <a:graphicFrameLocks noGrp="1"/>
          </p:cNvGraphicFramePr>
          <p:nvPr>
            <p:ph idx="1"/>
            <p:extLst>
              <p:ext uri="{D42A27DB-BD31-4B8C-83A1-F6EECF244321}">
                <p14:modId xmlns:p14="http://schemas.microsoft.com/office/powerpoint/2010/main" val="3903890518"/>
              </p:ext>
            </p:extLst>
          </p:nvPr>
        </p:nvGraphicFramePr>
        <p:xfrm>
          <a:off x="648930" y="2810256"/>
          <a:ext cx="10895370" cy="340427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80196402"/>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C8A3C342-1D03-412F-8DD3-BF519E8E0A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2685934-BEC6-4C37-6D26-8A74BDE9680D}"/>
              </a:ext>
            </a:extLst>
          </p:cNvPr>
          <p:cNvSpPr>
            <a:spLocks noGrp="1"/>
          </p:cNvSpPr>
          <p:nvPr>
            <p:ph type="title"/>
          </p:nvPr>
        </p:nvSpPr>
        <p:spPr>
          <a:xfrm>
            <a:off x="648930" y="629266"/>
            <a:ext cx="6188190" cy="1622321"/>
          </a:xfrm>
        </p:spPr>
        <p:txBody>
          <a:bodyPr>
            <a:normAutofit/>
          </a:bodyPr>
          <a:lstStyle/>
          <a:p>
            <a:r>
              <a:rPr lang="en-US" sz="3900" b="1" kern="0">
                <a:solidFill>
                  <a:srgbClr val="EBEBEB"/>
                </a:solidFill>
                <a:effectLst/>
                <a:latin typeface="Times New Roman" panose="02020603050405020304" pitchFamily="18" charset="0"/>
                <a:cs typeface="Times New Roman" panose="02020603050405020304" pitchFamily="18" charset="0"/>
              </a:rPr>
              <a:t>STRATEGIC EMPHASIS</a:t>
            </a:r>
            <a:br>
              <a:rPr lang="en-US" sz="3900" kern="100">
                <a:solidFill>
                  <a:srgbClr val="EBEBEB"/>
                </a:solidFill>
                <a:effectLst/>
                <a:latin typeface="Aptos" panose="020B0004020202020204" pitchFamily="34" charset="0"/>
                <a:cs typeface="Times New Roman" panose="02020603050405020304" pitchFamily="18" charset="0"/>
              </a:rPr>
            </a:br>
            <a:endParaRPr lang="en-US" sz="3900">
              <a:solidFill>
                <a:srgbClr val="EBEBEB"/>
              </a:solidFill>
            </a:endParaRPr>
          </a:p>
        </p:txBody>
      </p:sp>
      <p:sp>
        <p:nvSpPr>
          <p:cNvPr id="14" name="Freeform 31">
            <a:extLst>
              <a:ext uri="{FF2B5EF4-FFF2-40B4-BE49-F238E27FC236}">
                <a16:creationId xmlns:a16="http://schemas.microsoft.com/office/drawing/2014/main" id="{81CC9B02-E087-4350-AEBD-2C3CF001AF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015974" y="-1"/>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bg1">
              <a:alpha val="20000"/>
            </a:schemeClr>
          </a:solidFill>
          <a:ln>
            <a:noFill/>
          </a:ln>
        </p:spPr>
        <p:txBody>
          <a:bodyPr rtlCol="0" anchor="ctr"/>
          <a:lstStyle/>
          <a:p>
            <a:pPr algn="ctr"/>
            <a:endParaRPr lang="en-US"/>
          </a:p>
        </p:txBody>
      </p:sp>
      <p:sp useBgFill="1">
        <p:nvSpPr>
          <p:cNvPr id="16" name="Freeform: Shape 15">
            <a:extLst>
              <a:ext uri="{FF2B5EF4-FFF2-40B4-BE49-F238E27FC236}">
                <a16:creationId xmlns:a16="http://schemas.microsoft.com/office/drawing/2014/main" id="{AC3BF0FA-36FA-4CE9-840E-F7C3A8F16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6281796" y="947378"/>
            <a:ext cx="6858001" cy="4963245"/>
          </a:xfrm>
          <a:custGeom>
            <a:avLst/>
            <a:gdLst>
              <a:gd name="connsiteX0" fmla="*/ 6858001 w 6858001"/>
              <a:gd name="connsiteY0" fmla="*/ 1177 h 4963245"/>
              <a:gd name="connsiteX1" fmla="*/ 6858001 w 6858001"/>
              <a:gd name="connsiteY1" fmla="*/ 1344715 h 4963245"/>
              <a:gd name="connsiteX2" fmla="*/ 6858000 w 6858001"/>
              <a:gd name="connsiteY2" fmla="*/ 1344715 h 4963245"/>
              <a:gd name="connsiteX3" fmla="*/ 6858000 w 6858001"/>
              <a:gd name="connsiteY3" fmla="*/ 4963245 h 4963245"/>
              <a:gd name="connsiteX4" fmla="*/ 0 w 6858001"/>
              <a:gd name="connsiteY4" fmla="*/ 4963244 h 4963245"/>
              <a:gd name="connsiteX5" fmla="*/ 0 w 6858001"/>
              <a:gd name="connsiteY5" fmla="*/ 900697 h 4963245"/>
              <a:gd name="connsiteX6" fmla="*/ 1 w 6858001"/>
              <a:gd name="connsiteY6" fmla="*/ 900697 h 4963245"/>
              <a:gd name="connsiteX7" fmla="*/ 1 w 6858001"/>
              <a:gd name="connsiteY7" fmla="*/ 0 h 4963245"/>
              <a:gd name="connsiteX8" fmla="*/ 40463 w 6858001"/>
              <a:gd name="connsiteY8" fmla="*/ 5883 h 4963245"/>
              <a:gd name="connsiteX9" fmla="*/ 159107 w 6858001"/>
              <a:gd name="connsiteY9" fmla="*/ 23196 h 4963245"/>
              <a:gd name="connsiteX10" fmla="*/ 245518 w 6858001"/>
              <a:gd name="connsiteY10" fmla="*/ 35299 h 4963245"/>
              <a:gd name="connsiteX11" fmla="*/ 348388 w 6858001"/>
              <a:gd name="connsiteY11" fmla="*/ 48073 h 4963245"/>
              <a:gd name="connsiteX12" fmla="*/ 470460 w 6858001"/>
              <a:gd name="connsiteY12" fmla="*/ 63369 h 4963245"/>
              <a:gd name="connsiteX13" fmla="*/ 605563 w 6858001"/>
              <a:gd name="connsiteY13" fmla="*/ 79506 h 4963245"/>
              <a:gd name="connsiteX14" fmla="*/ 757810 w 6858001"/>
              <a:gd name="connsiteY14" fmla="*/ 96483 h 4963245"/>
              <a:gd name="connsiteX15" fmla="*/ 923774 w 6858001"/>
              <a:gd name="connsiteY15" fmla="*/ 114469 h 4963245"/>
              <a:gd name="connsiteX16" fmla="*/ 1104139 w 6858001"/>
              <a:gd name="connsiteY16" fmla="*/ 132454 h 4963245"/>
              <a:gd name="connsiteX17" fmla="*/ 1296163 w 6858001"/>
              <a:gd name="connsiteY17" fmla="*/ 150776 h 4963245"/>
              <a:gd name="connsiteX18" fmla="*/ 1503275 w 6858001"/>
              <a:gd name="connsiteY18" fmla="*/ 167753 h 4963245"/>
              <a:gd name="connsiteX19" fmla="*/ 1719988 w 6858001"/>
              <a:gd name="connsiteY19" fmla="*/ 184058 h 4963245"/>
              <a:gd name="connsiteX20" fmla="*/ 1949045 w 6858001"/>
              <a:gd name="connsiteY20" fmla="*/ 198849 h 4963245"/>
              <a:gd name="connsiteX21" fmla="*/ 2187703 w 6858001"/>
              <a:gd name="connsiteY21" fmla="*/ 212969 h 4963245"/>
              <a:gd name="connsiteX22" fmla="*/ 2436649 w 6858001"/>
              <a:gd name="connsiteY22" fmla="*/ 226248 h 4963245"/>
              <a:gd name="connsiteX23" fmla="*/ 2564208 w 6858001"/>
              <a:gd name="connsiteY23" fmla="*/ 230955 h 4963245"/>
              <a:gd name="connsiteX24" fmla="*/ 2694509 w 6858001"/>
              <a:gd name="connsiteY24" fmla="*/ 236165 h 4963245"/>
              <a:gd name="connsiteX25" fmla="*/ 2826868 w 6858001"/>
              <a:gd name="connsiteY25" fmla="*/ 241040 h 4963245"/>
              <a:gd name="connsiteX26" fmla="*/ 2959914 w 6858001"/>
              <a:gd name="connsiteY26" fmla="*/ 244234 h 4963245"/>
              <a:gd name="connsiteX27" fmla="*/ 3095702 w 6858001"/>
              <a:gd name="connsiteY27" fmla="*/ 247091 h 4963245"/>
              <a:gd name="connsiteX28" fmla="*/ 3232862 w 6858001"/>
              <a:gd name="connsiteY28" fmla="*/ 250117 h 4963245"/>
              <a:gd name="connsiteX29" fmla="*/ 3372765 w 6858001"/>
              <a:gd name="connsiteY29" fmla="*/ 252134 h 4963245"/>
              <a:gd name="connsiteX30" fmla="*/ 3514040 w 6858001"/>
              <a:gd name="connsiteY30" fmla="*/ 252134 h 4963245"/>
              <a:gd name="connsiteX31" fmla="*/ 3656686 w 6858001"/>
              <a:gd name="connsiteY31" fmla="*/ 253142 h 4963245"/>
              <a:gd name="connsiteX32" fmla="*/ 3800704 w 6858001"/>
              <a:gd name="connsiteY32" fmla="*/ 252134 h 4963245"/>
              <a:gd name="connsiteX33" fmla="*/ 3946780 w 6858001"/>
              <a:gd name="connsiteY33" fmla="*/ 250117 h 4963245"/>
              <a:gd name="connsiteX34" fmla="*/ 4092855 w 6858001"/>
              <a:gd name="connsiteY34" fmla="*/ 248268 h 4963245"/>
              <a:gd name="connsiteX35" fmla="*/ 4240988 w 6858001"/>
              <a:gd name="connsiteY35" fmla="*/ 244234 h 4963245"/>
              <a:gd name="connsiteX36" fmla="*/ 4390492 w 6858001"/>
              <a:gd name="connsiteY36" fmla="*/ 240032 h 4963245"/>
              <a:gd name="connsiteX37" fmla="*/ 4539997 w 6858001"/>
              <a:gd name="connsiteY37" fmla="*/ 235157 h 4963245"/>
              <a:gd name="connsiteX38" fmla="*/ 4690873 w 6858001"/>
              <a:gd name="connsiteY38" fmla="*/ 228266 h 4963245"/>
              <a:gd name="connsiteX39" fmla="*/ 4843120 w 6858001"/>
              <a:gd name="connsiteY39" fmla="*/ 220029 h 4963245"/>
              <a:gd name="connsiteX40" fmla="*/ 4996054 w 6858001"/>
              <a:gd name="connsiteY40" fmla="*/ 212129 h 4963245"/>
              <a:gd name="connsiteX41" fmla="*/ 5148987 w 6858001"/>
              <a:gd name="connsiteY41" fmla="*/ 202044 h 4963245"/>
              <a:gd name="connsiteX42" fmla="*/ 5303978 w 6858001"/>
              <a:gd name="connsiteY42" fmla="*/ 189941 h 4963245"/>
              <a:gd name="connsiteX43" fmla="*/ 5456911 w 6858001"/>
              <a:gd name="connsiteY43" fmla="*/ 177839 h 4963245"/>
              <a:gd name="connsiteX44" fmla="*/ 5612588 w 6858001"/>
              <a:gd name="connsiteY44" fmla="*/ 163887 h 4963245"/>
              <a:gd name="connsiteX45" fmla="*/ 5768950 w 6858001"/>
              <a:gd name="connsiteY45" fmla="*/ 148591 h 4963245"/>
              <a:gd name="connsiteX46" fmla="*/ 5923255 w 6858001"/>
              <a:gd name="connsiteY46" fmla="*/ 132455 h 4963245"/>
              <a:gd name="connsiteX47" fmla="*/ 6079618 w 6858001"/>
              <a:gd name="connsiteY47" fmla="*/ 113629 h 4963245"/>
              <a:gd name="connsiteX48" fmla="*/ 6235294 w 6858001"/>
              <a:gd name="connsiteY48" fmla="*/ 93458 h 4963245"/>
              <a:gd name="connsiteX49" fmla="*/ 6391657 w 6858001"/>
              <a:gd name="connsiteY49" fmla="*/ 73455 h 4963245"/>
              <a:gd name="connsiteX50" fmla="*/ 6547333 w 6858001"/>
              <a:gd name="connsiteY50" fmla="*/ 50091 h 4963245"/>
              <a:gd name="connsiteX51" fmla="*/ 6702324 w 6858001"/>
              <a:gd name="connsiteY51" fmla="*/ 26222 h 4963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858001" h="4963245">
                <a:moveTo>
                  <a:pt x="6858001" y="1177"/>
                </a:moveTo>
                <a:lnTo>
                  <a:pt x="6858001" y="1344715"/>
                </a:lnTo>
                <a:lnTo>
                  <a:pt x="6858000" y="1344715"/>
                </a:lnTo>
                <a:lnTo>
                  <a:pt x="6858000" y="4963245"/>
                </a:lnTo>
                <a:lnTo>
                  <a:pt x="0" y="4963244"/>
                </a:lnTo>
                <a:lnTo>
                  <a:pt x="0" y="900697"/>
                </a:lnTo>
                <a:lnTo>
                  <a:pt x="1" y="900697"/>
                </a:lnTo>
                <a:lnTo>
                  <a:pt x="1" y="0"/>
                </a:lnTo>
                <a:lnTo>
                  <a:pt x="40463" y="5883"/>
                </a:lnTo>
                <a:lnTo>
                  <a:pt x="159107" y="23196"/>
                </a:lnTo>
                <a:lnTo>
                  <a:pt x="245518" y="35299"/>
                </a:lnTo>
                <a:lnTo>
                  <a:pt x="348388" y="48073"/>
                </a:lnTo>
                <a:lnTo>
                  <a:pt x="470460" y="63369"/>
                </a:lnTo>
                <a:lnTo>
                  <a:pt x="605563" y="79506"/>
                </a:lnTo>
                <a:lnTo>
                  <a:pt x="757810" y="96483"/>
                </a:lnTo>
                <a:lnTo>
                  <a:pt x="923774" y="114469"/>
                </a:lnTo>
                <a:lnTo>
                  <a:pt x="1104139" y="132454"/>
                </a:lnTo>
                <a:lnTo>
                  <a:pt x="1296163" y="150776"/>
                </a:lnTo>
                <a:lnTo>
                  <a:pt x="1503275" y="167753"/>
                </a:lnTo>
                <a:lnTo>
                  <a:pt x="1719988" y="184058"/>
                </a:lnTo>
                <a:lnTo>
                  <a:pt x="1949045" y="198849"/>
                </a:lnTo>
                <a:lnTo>
                  <a:pt x="2187703" y="212969"/>
                </a:lnTo>
                <a:lnTo>
                  <a:pt x="2436649" y="226248"/>
                </a:lnTo>
                <a:lnTo>
                  <a:pt x="2564208" y="230955"/>
                </a:lnTo>
                <a:lnTo>
                  <a:pt x="2694509" y="236165"/>
                </a:lnTo>
                <a:lnTo>
                  <a:pt x="2826868" y="241040"/>
                </a:lnTo>
                <a:lnTo>
                  <a:pt x="2959914" y="244234"/>
                </a:lnTo>
                <a:lnTo>
                  <a:pt x="3095702" y="247091"/>
                </a:lnTo>
                <a:lnTo>
                  <a:pt x="3232862" y="250117"/>
                </a:lnTo>
                <a:lnTo>
                  <a:pt x="3372765" y="252134"/>
                </a:lnTo>
                <a:lnTo>
                  <a:pt x="3514040" y="252134"/>
                </a:lnTo>
                <a:lnTo>
                  <a:pt x="3656686" y="253142"/>
                </a:lnTo>
                <a:lnTo>
                  <a:pt x="3800704" y="252134"/>
                </a:lnTo>
                <a:lnTo>
                  <a:pt x="3946780" y="250117"/>
                </a:lnTo>
                <a:lnTo>
                  <a:pt x="4092855" y="248268"/>
                </a:lnTo>
                <a:lnTo>
                  <a:pt x="4240988" y="244234"/>
                </a:lnTo>
                <a:lnTo>
                  <a:pt x="4390492" y="240032"/>
                </a:lnTo>
                <a:lnTo>
                  <a:pt x="4539997" y="235157"/>
                </a:lnTo>
                <a:lnTo>
                  <a:pt x="4690873" y="228266"/>
                </a:lnTo>
                <a:lnTo>
                  <a:pt x="4843120" y="220029"/>
                </a:lnTo>
                <a:lnTo>
                  <a:pt x="4996054" y="212129"/>
                </a:lnTo>
                <a:lnTo>
                  <a:pt x="5148987" y="202044"/>
                </a:lnTo>
                <a:lnTo>
                  <a:pt x="5303978" y="189941"/>
                </a:lnTo>
                <a:lnTo>
                  <a:pt x="5456911" y="177839"/>
                </a:lnTo>
                <a:lnTo>
                  <a:pt x="5612588" y="163887"/>
                </a:lnTo>
                <a:lnTo>
                  <a:pt x="5768950" y="148591"/>
                </a:lnTo>
                <a:lnTo>
                  <a:pt x="5923255" y="132455"/>
                </a:lnTo>
                <a:lnTo>
                  <a:pt x="6079618" y="113629"/>
                </a:lnTo>
                <a:lnTo>
                  <a:pt x="6235294" y="93458"/>
                </a:lnTo>
                <a:lnTo>
                  <a:pt x="6391657" y="73455"/>
                </a:lnTo>
                <a:lnTo>
                  <a:pt x="6547333" y="50091"/>
                </a:lnTo>
                <a:lnTo>
                  <a:pt x="6702324" y="26222"/>
                </a:lnTo>
                <a:close/>
              </a:path>
            </a:pathLst>
          </a:custGeom>
          <a:ln>
            <a:noFill/>
          </a:ln>
        </p:spPr>
        <p:txBody>
          <a:bodyPr/>
          <a:lstStyle/>
          <a:p>
            <a:endParaRPr lang="en-US"/>
          </a:p>
        </p:txBody>
      </p:sp>
      <p:pic>
        <p:nvPicPr>
          <p:cNvPr id="7" name="Graphic 6" descr="Business Growth">
            <a:extLst>
              <a:ext uri="{FF2B5EF4-FFF2-40B4-BE49-F238E27FC236}">
                <a16:creationId xmlns:a16="http://schemas.microsoft.com/office/drawing/2014/main" id="{A60EEF8A-AEDC-07D9-379C-626E6DEAC5C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129871" y="1721993"/>
            <a:ext cx="3414010" cy="3414010"/>
          </a:xfrm>
          <a:prstGeom prst="rect">
            <a:avLst/>
          </a:prstGeom>
          <a:effectLst/>
        </p:spPr>
      </p:pic>
      <p:sp>
        <p:nvSpPr>
          <p:cNvPr id="18" name="Rectangle 17">
            <a:extLst>
              <a:ext uri="{FF2B5EF4-FFF2-40B4-BE49-F238E27FC236}">
                <a16:creationId xmlns:a16="http://schemas.microsoft.com/office/drawing/2014/main" id="{D6F18ACE-6E82-4ADC-8A2F-A1771B309B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4244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 name="Content Placeholder 2">
            <a:extLst>
              <a:ext uri="{FF2B5EF4-FFF2-40B4-BE49-F238E27FC236}">
                <a16:creationId xmlns:a16="http://schemas.microsoft.com/office/drawing/2014/main" id="{BA081750-FC7A-DD2C-01C7-A194446301D3}"/>
              </a:ext>
            </a:extLst>
          </p:cNvPr>
          <p:cNvSpPr>
            <a:spLocks noGrp="1"/>
          </p:cNvSpPr>
          <p:nvPr>
            <p:ph idx="1"/>
          </p:nvPr>
        </p:nvSpPr>
        <p:spPr>
          <a:xfrm>
            <a:off x="648931" y="1816931"/>
            <a:ext cx="6188189" cy="3785419"/>
          </a:xfrm>
        </p:spPr>
        <p:txBody>
          <a:bodyPr>
            <a:normAutofit/>
          </a:bodyPr>
          <a:lstStyle/>
          <a:p>
            <a:pPr marL="0" indent="0">
              <a:buNone/>
            </a:pPr>
            <a:r>
              <a:rPr lang="en-US" sz="3200" kern="0" dirty="0">
                <a:solidFill>
                  <a:srgbClr val="FFFFFF"/>
                </a:solidFill>
                <a:effectLst/>
                <a:latin typeface="Times New Roman" panose="02020603050405020304" pitchFamily="18" charset="0"/>
                <a:cs typeface="Times New Roman" panose="02020603050405020304" pitchFamily="18" charset="0"/>
              </a:rPr>
              <a:t>To expand and enhance the agency’s service offerings, partnerships, and financial sustainability to meet the diverse needs of the community and ensure accessible mental health services for all individuals, regardless of financial position.</a:t>
            </a:r>
            <a:endParaRPr lang="en-US" sz="3200" kern="100" dirty="0">
              <a:solidFill>
                <a:srgbClr val="FFFFFF"/>
              </a:solidFill>
              <a:effectLst/>
              <a:latin typeface="Aptos" panose="020B0004020202020204" pitchFamily="34" charset="0"/>
              <a:cs typeface="Times New Roman" panose="02020603050405020304" pitchFamily="18" charset="0"/>
            </a:endParaRPr>
          </a:p>
          <a:p>
            <a:endParaRPr lang="en-US" dirty="0">
              <a:solidFill>
                <a:srgbClr val="FFFFFF"/>
              </a:solidFill>
            </a:endParaRPr>
          </a:p>
        </p:txBody>
      </p:sp>
    </p:spTree>
    <p:extLst>
      <p:ext uri="{BB962C8B-B14F-4D97-AF65-F5344CB8AC3E}">
        <p14:creationId xmlns:p14="http://schemas.microsoft.com/office/powerpoint/2010/main" val="2555889011"/>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F747F1B4-B831-4277-8AB0-32767F7EB7B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12" name="Freeform 7">
            <a:extLst>
              <a:ext uri="{FF2B5EF4-FFF2-40B4-BE49-F238E27FC236}">
                <a16:creationId xmlns:a16="http://schemas.microsoft.com/office/drawing/2014/main" id="{D80CFA21-AB7C-4BEB-9BFF-05764FBBF3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19939" y="1460230"/>
            <a:ext cx="3472060"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9B695475-23C7-864D-6783-2740031450A7}"/>
              </a:ext>
            </a:extLst>
          </p:cNvPr>
          <p:cNvSpPr>
            <a:spLocks noGrp="1"/>
          </p:cNvSpPr>
          <p:nvPr>
            <p:ph type="title"/>
          </p:nvPr>
        </p:nvSpPr>
        <p:spPr>
          <a:xfrm>
            <a:off x="648930" y="629267"/>
            <a:ext cx="9252154" cy="1016654"/>
          </a:xfrm>
        </p:spPr>
        <p:txBody>
          <a:bodyPr>
            <a:normAutofit/>
          </a:bodyPr>
          <a:lstStyle/>
          <a:p>
            <a:r>
              <a:rPr lang="en-US">
                <a:solidFill>
                  <a:srgbClr val="EBEBEB"/>
                </a:solidFill>
              </a:rPr>
              <a:t>Strategies</a:t>
            </a:r>
          </a:p>
        </p:txBody>
      </p:sp>
      <p:sp>
        <p:nvSpPr>
          <p:cNvPr id="14" name="Rectangle 13">
            <a:extLst>
              <a:ext uri="{FF2B5EF4-FFF2-40B4-BE49-F238E27FC236}">
                <a16:creationId xmlns:a16="http://schemas.microsoft.com/office/drawing/2014/main" id="{12F7E335-851A-4CAE-B09F-E657819D46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Freeform: Shape 15">
            <a:extLst>
              <a:ext uri="{FF2B5EF4-FFF2-40B4-BE49-F238E27FC236}">
                <a16:creationId xmlns:a16="http://schemas.microsoft.com/office/drawing/2014/main" id="{10B541F0-7F6E-402E-84D8-CF96EACA5F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 y="1762067"/>
            <a:ext cx="12192418" cy="5095933"/>
          </a:xfrm>
          <a:custGeom>
            <a:avLst/>
            <a:gdLst>
              <a:gd name="connsiteX0" fmla="*/ 1 w 12192418"/>
              <a:gd name="connsiteY0" fmla="*/ 0 h 5095933"/>
              <a:gd name="connsiteX1" fmla="*/ 71932 w 12192418"/>
              <a:gd name="connsiteY1" fmla="*/ 12261 h 5095933"/>
              <a:gd name="connsiteX2" fmla="*/ 282849 w 12192418"/>
              <a:gd name="connsiteY2" fmla="*/ 48343 h 5095933"/>
              <a:gd name="connsiteX3" fmla="*/ 436464 w 12192418"/>
              <a:gd name="connsiteY3" fmla="*/ 73565 h 5095933"/>
              <a:gd name="connsiteX4" fmla="*/ 619339 w 12192418"/>
              <a:gd name="connsiteY4" fmla="*/ 100188 h 5095933"/>
              <a:gd name="connsiteX5" fmla="*/ 836351 w 12192418"/>
              <a:gd name="connsiteY5" fmla="*/ 132066 h 5095933"/>
              <a:gd name="connsiteX6" fmla="*/ 1076528 w 12192418"/>
              <a:gd name="connsiteY6" fmla="*/ 165696 h 5095933"/>
              <a:gd name="connsiteX7" fmla="*/ 1347184 w 12192418"/>
              <a:gd name="connsiteY7" fmla="*/ 201077 h 5095933"/>
              <a:gd name="connsiteX8" fmla="*/ 1642223 w 12192418"/>
              <a:gd name="connsiteY8" fmla="*/ 238560 h 5095933"/>
              <a:gd name="connsiteX9" fmla="*/ 1962864 w 12192418"/>
              <a:gd name="connsiteY9" fmla="*/ 276043 h 5095933"/>
              <a:gd name="connsiteX10" fmla="*/ 2304232 w 12192418"/>
              <a:gd name="connsiteY10" fmla="*/ 314227 h 5095933"/>
              <a:gd name="connsiteX11" fmla="*/ 2672421 w 12192418"/>
              <a:gd name="connsiteY11" fmla="*/ 349608 h 5095933"/>
              <a:gd name="connsiteX12" fmla="*/ 3057678 w 12192418"/>
              <a:gd name="connsiteY12" fmla="*/ 383588 h 5095933"/>
              <a:gd name="connsiteX13" fmla="*/ 3464881 w 12192418"/>
              <a:gd name="connsiteY13" fmla="*/ 414415 h 5095933"/>
              <a:gd name="connsiteX14" fmla="*/ 3889152 w 12192418"/>
              <a:gd name="connsiteY14" fmla="*/ 443841 h 5095933"/>
              <a:gd name="connsiteX15" fmla="*/ 4331710 w 12192418"/>
              <a:gd name="connsiteY15" fmla="*/ 471515 h 5095933"/>
              <a:gd name="connsiteX16" fmla="*/ 4558476 w 12192418"/>
              <a:gd name="connsiteY16" fmla="*/ 481324 h 5095933"/>
              <a:gd name="connsiteX17" fmla="*/ 4790118 w 12192418"/>
              <a:gd name="connsiteY17" fmla="*/ 492183 h 5095933"/>
              <a:gd name="connsiteX18" fmla="*/ 5025418 w 12192418"/>
              <a:gd name="connsiteY18" fmla="*/ 502342 h 5095933"/>
              <a:gd name="connsiteX19" fmla="*/ 5261937 w 12192418"/>
              <a:gd name="connsiteY19" fmla="*/ 508998 h 5095933"/>
              <a:gd name="connsiteX20" fmla="*/ 5503332 w 12192418"/>
              <a:gd name="connsiteY20" fmla="*/ 514953 h 5095933"/>
              <a:gd name="connsiteX21" fmla="*/ 5747167 w 12192418"/>
              <a:gd name="connsiteY21" fmla="*/ 521259 h 5095933"/>
              <a:gd name="connsiteX22" fmla="*/ 5995877 w 12192418"/>
              <a:gd name="connsiteY22" fmla="*/ 525463 h 5095933"/>
              <a:gd name="connsiteX23" fmla="*/ 6247026 w 12192418"/>
              <a:gd name="connsiteY23" fmla="*/ 525463 h 5095933"/>
              <a:gd name="connsiteX24" fmla="*/ 6500613 w 12192418"/>
              <a:gd name="connsiteY24" fmla="*/ 527565 h 5095933"/>
              <a:gd name="connsiteX25" fmla="*/ 6756639 w 12192418"/>
              <a:gd name="connsiteY25" fmla="*/ 525463 h 5095933"/>
              <a:gd name="connsiteX26" fmla="*/ 7016322 w 12192418"/>
              <a:gd name="connsiteY26" fmla="*/ 521259 h 5095933"/>
              <a:gd name="connsiteX27" fmla="*/ 7276005 w 12192418"/>
              <a:gd name="connsiteY27" fmla="*/ 517406 h 5095933"/>
              <a:gd name="connsiteX28" fmla="*/ 7539345 w 12192418"/>
              <a:gd name="connsiteY28" fmla="*/ 508998 h 5095933"/>
              <a:gd name="connsiteX29" fmla="*/ 7805124 w 12192418"/>
              <a:gd name="connsiteY29" fmla="*/ 500241 h 5095933"/>
              <a:gd name="connsiteX30" fmla="*/ 8070903 w 12192418"/>
              <a:gd name="connsiteY30" fmla="*/ 490082 h 5095933"/>
              <a:gd name="connsiteX31" fmla="*/ 8339121 w 12192418"/>
              <a:gd name="connsiteY31" fmla="*/ 475719 h 5095933"/>
              <a:gd name="connsiteX32" fmla="*/ 8609776 w 12192418"/>
              <a:gd name="connsiteY32" fmla="*/ 458554 h 5095933"/>
              <a:gd name="connsiteX33" fmla="*/ 8881651 w 12192418"/>
              <a:gd name="connsiteY33" fmla="*/ 442089 h 5095933"/>
              <a:gd name="connsiteX34" fmla="*/ 9153526 w 12192418"/>
              <a:gd name="connsiteY34" fmla="*/ 421071 h 5095933"/>
              <a:gd name="connsiteX35" fmla="*/ 9429058 w 12192418"/>
              <a:gd name="connsiteY35" fmla="*/ 395849 h 5095933"/>
              <a:gd name="connsiteX36" fmla="*/ 9700933 w 12192418"/>
              <a:gd name="connsiteY36" fmla="*/ 370626 h 5095933"/>
              <a:gd name="connsiteX37" fmla="*/ 9977684 w 12192418"/>
              <a:gd name="connsiteY37" fmla="*/ 341551 h 5095933"/>
              <a:gd name="connsiteX38" fmla="*/ 10255655 w 12192418"/>
              <a:gd name="connsiteY38" fmla="*/ 309673 h 5095933"/>
              <a:gd name="connsiteX39" fmla="*/ 10529968 w 12192418"/>
              <a:gd name="connsiteY39" fmla="*/ 276043 h 5095933"/>
              <a:gd name="connsiteX40" fmla="*/ 10807939 w 12192418"/>
              <a:gd name="connsiteY40" fmla="*/ 236809 h 5095933"/>
              <a:gd name="connsiteX41" fmla="*/ 11084690 w 12192418"/>
              <a:gd name="connsiteY41" fmla="*/ 194772 h 5095933"/>
              <a:gd name="connsiteX42" fmla="*/ 11362661 w 12192418"/>
              <a:gd name="connsiteY42" fmla="*/ 153085 h 5095933"/>
              <a:gd name="connsiteX43" fmla="*/ 11639412 w 12192418"/>
              <a:gd name="connsiteY43" fmla="*/ 104392 h 5095933"/>
              <a:gd name="connsiteX44" fmla="*/ 11914945 w 12192418"/>
              <a:gd name="connsiteY44" fmla="*/ 54648 h 5095933"/>
              <a:gd name="connsiteX45" fmla="*/ 12191696 w 12192418"/>
              <a:gd name="connsiteY45" fmla="*/ 2452 h 5095933"/>
              <a:gd name="connsiteX46" fmla="*/ 12191696 w 12192418"/>
              <a:gd name="connsiteY46" fmla="*/ 2109542 h 5095933"/>
              <a:gd name="connsiteX47" fmla="*/ 12191999 w 12192418"/>
              <a:gd name="connsiteY47" fmla="*/ 2109542 h 5095933"/>
              <a:gd name="connsiteX48" fmla="*/ 12191999 w 12192418"/>
              <a:gd name="connsiteY48" fmla="*/ 2802467 h 5095933"/>
              <a:gd name="connsiteX49" fmla="*/ 12192418 w 12192418"/>
              <a:gd name="connsiteY49" fmla="*/ 2802467 h 5095933"/>
              <a:gd name="connsiteX50" fmla="*/ 12192418 w 12192418"/>
              <a:gd name="connsiteY50" fmla="*/ 5095933 h 5095933"/>
              <a:gd name="connsiteX51" fmla="*/ 1 w 12192418"/>
              <a:gd name="connsiteY51" fmla="*/ 5095933 h 5095933"/>
              <a:gd name="connsiteX52" fmla="*/ 1 w 12192418"/>
              <a:gd name="connsiteY52" fmla="*/ 4074529 h 5095933"/>
              <a:gd name="connsiteX53" fmla="*/ 0 w 12192418"/>
              <a:gd name="connsiteY53" fmla="*/ 4074529 h 5095933"/>
              <a:gd name="connsiteX54" fmla="*/ 0 w 12192418"/>
              <a:gd name="connsiteY54" fmla="*/ 2109542 h 5095933"/>
              <a:gd name="connsiteX55" fmla="*/ 1 w 12192418"/>
              <a:gd name="connsiteY55" fmla="*/ 2109542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l="l" t="t" r="r" b="b"/>
            <a:pathLst>
              <a:path w="12192418" h="5095933">
                <a:moveTo>
                  <a:pt x="1" y="0"/>
                </a:moveTo>
                <a:lnTo>
                  <a:pt x="71932" y="12261"/>
                </a:lnTo>
                <a:lnTo>
                  <a:pt x="282849" y="48343"/>
                </a:lnTo>
                <a:lnTo>
                  <a:pt x="436464" y="73565"/>
                </a:lnTo>
                <a:lnTo>
                  <a:pt x="619339" y="100188"/>
                </a:lnTo>
                <a:lnTo>
                  <a:pt x="836351" y="132066"/>
                </a:lnTo>
                <a:lnTo>
                  <a:pt x="1076528" y="165696"/>
                </a:lnTo>
                <a:lnTo>
                  <a:pt x="1347184" y="201077"/>
                </a:lnTo>
                <a:lnTo>
                  <a:pt x="1642223" y="238560"/>
                </a:lnTo>
                <a:lnTo>
                  <a:pt x="1962864" y="276043"/>
                </a:lnTo>
                <a:lnTo>
                  <a:pt x="2304232" y="314227"/>
                </a:lnTo>
                <a:lnTo>
                  <a:pt x="2672421" y="349608"/>
                </a:lnTo>
                <a:lnTo>
                  <a:pt x="3057678" y="383588"/>
                </a:lnTo>
                <a:lnTo>
                  <a:pt x="3464881" y="414415"/>
                </a:lnTo>
                <a:lnTo>
                  <a:pt x="3889152" y="443841"/>
                </a:lnTo>
                <a:lnTo>
                  <a:pt x="4331710" y="471515"/>
                </a:lnTo>
                <a:lnTo>
                  <a:pt x="4558476" y="481324"/>
                </a:lnTo>
                <a:lnTo>
                  <a:pt x="4790118" y="492183"/>
                </a:lnTo>
                <a:lnTo>
                  <a:pt x="5025418" y="502342"/>
                </a:lnTo>
                <a:lnTo>
                  <a:pt x="5261937" y="508998"/>
                </a:lnTo>
                <a:lnTo>
                  <a:pt x="5503332" y="514953"/>
                </a:lnTo>
                <a:lnTo>
                  <a:pt x="5747167" y="521259"/>
                </a:lnTo>
                <a:lnTo>
                  <a:pt x="5995877" y="525463"/>
                </a:lnTo>
                <a:lnTo>
                  <a:pt x="6247026" y="525463"/>
                </a:lnTo>
                <a:lnTo>
                  <a:pt x="6500613" y="527565"/>
                </a:lnTo>
                <a:lnTo>
                  <a:pt x="6756639" y="525463"/>
                </a:lnTo>
                <a:lnTo>
                  <a:pt x="7016322" y="521259"/>
                </a:lnTo>
                <a:lnTo>
                  <a:pt x="7276005" y="517406"/>
                </a:lnTo>
                <a:lnTo>
                  <a:pt x="7539345" y="508998"/>
                </a:lnTo>
                <a:lnTo>
                  <a:pt x="7805124" y="500241"/>
                </a:lnTo>
                <a:lnTo>
                  <a:pt x="8070903" y="490082"/>
                </a:lnTo>
                <a:lnTo>
                  <a:pt x="8339121" y="475719"/>
                </a:lnTo>
                <a:lnTo>
                  <a:pt x="8609776" y="458554"/>
                </a:lnTo>
                <a:lnTo>
                  <a:pt x="8881651" y="442089"/>
                </a:lnTo>
                <a:lnTo>
                  <a:pt x="9153526" y="421071"/>
                </a:lnTo>
                <a:lnTo>
                  <a:pt x="9429058" y="395849"/>
                </a:lnTo>
                <a:lnTo>
                  <a:pt x="9700933" y="370626"/>
                </a:lnTo>
                <a:lnTo>
                  <a:pt x="9977684" y="341551"/>
                </a:lnTo>
                <a:lnTo>
                  <a:pt x="10255655" y="309673"/>
                </a:lnTo>
                <a:lnTo>
                  <a:pt x="10529968" y="276043"/>
                </a:lnTo>
                <a:lnTo>
                  <a:pt x="10807939" y="236809"/>
                </a:lnTo>
                <a:lnTo>
                  <a:pt x="11084690" y="194772"/>
                </a:lnTo>
                <a:lnTo>
                  <a:pt x="11362661" y="153085"/>
                </a:lnTo>
                <a:lnTo>
                  <a:pt x="11639412" y="104392"/>
                </a:lnTo>
                <a:lnTo>
                  <a:pt x="11914945" y="54648"/>
                </a:lnTo>
                <a:lnTo>
                  <a:pt x="12191696" y="2452"/>
                </a:lnTo>
                <a:lnTo>
                  <a:pt x="12191696" y="2109542"/>
                </a:lnTo>
                <a:lnTo>
                  <a:pt x="12191999" y="2109542"/>
                </a:lnTo>
                <a:lnTo>
                  <a:pt x="12191999" y="2802467"/>
                </a:lnTo>
                <a:lnTo>
                  <a:pt x="12192418" y="2802467"/>
                </a:lnTo>
                <a:lnTo>
                  <a:pt x="12192418" y="5095933"/>
                </a:lnTo>
                <a:lnTo>
                  <a:pt x="1" y="5095933"/>
                </a:lnTo>
                <a:lnTo>
                  <a:pt x="1" y="4074529"/>
                </a:lnTo>
                <a:lnTo>
                  <a:pt x="0" y="4074529"/>
                </a:lnTo>
                <a:lnTo>
                  <a:pt x="0" y="2109542"/>
                </a:lnTo>
                <a:lnTo>
                  <a:pt x="1" y="2109542"/>
                </a:lnTo>
                <a:close/>
              </a:path>
            </a:pathLst>
          </a:custGeom>
          <a:solidFill>
            <a:schemeClr val="bg1"/>
          </a:solidFill>
          <a:ln>
            <a:noFill/>
          </a:ln>
        </p:spPr>
        <p:txBody>
          <a:bodyPr/>
          <a:lstStyle/>
          <a:p>
            <a:endParaRPr lang="en-US"/>
          </a:p>
        </p:txBody>
      </p:sp>
      <p:graphicFrame>
        <p:nvGraphicFramePr>
          <p:cNvPr id="5" name="Content Placeholder 2">
            <a:extLst>
              <a:ext uri="{FF2B5EF4-FFF2-40B4-BE49-F238E27FC236}">
                <a16:creationId xmlns:a16="http://schemas.microsoft.com/office/drawing/2014/main" id="{CC6A2B79-3A81-D718-E80B-F5C5A3D20680}"/>
              </a:ext>
            </a:extLst>
          </p:cNvPr>
          <p:cNvGraphicFramePr>
            <a:graphicFrameLocks noGrp="1"/>
          </p:cNvGraphicFramePr>
          <p:nvPr>
            <p:ph idx="1"/>
            <p:extLst>
              <p:ext uri="{D42A27DB-BD31-4B8C-83A1-F6EECF244321}">
                <p14:modId xmlns:p14="http://schemas.microsoft.com/office/powerpoint/2010/main" val="979697275"/>
              </p:ext>
            </p:extLst>
          </p:nvPr>
        </p:nvGraphicFramePr>
        <p:xfrm>
          <a:off x="648930" y="2810256"/>
          <a:ext cx="10895370" cy="340427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3240428"/>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F747F1B4-B831-4277-8AB0-32767F7EB7B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12" name="Freeform 7">
            <a:extLst>
              <a:ext uri="{FF2B5EF4-FFF2-40B4-BE49-F238E27FC236}">
                <a16:creationId xmlns:a16="http://schemas.microsoft.com/office/drawing/2014/main" id="{D80CFA21-AB7C-4BEB-9BFF-05764FBBF3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19939" y="1460230"/>
            <a:ext cx="3472060"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489D4D60-FB1E-23F3-7C4F-7E24BB22994A}"/>
              </a:ext>
            </a:extLst>
          </p:cNvPr>
          <p:cNvSpPr>
            <a:spLocks noGrp="1"/>
          </p:cNvSpPr>
          <p:nvPr>
            <p:ph type="title"/>
          </p:nvPr>
        </p:nvSpPr>
        <p:spPr>
          <a:xfrm>
            <a:off x="648930" y="629267"/>
            <a:ext cx="9252154" cy="1016654"/>
          </a:xfrm>
        </p:spPr>
        <p:txBody>
          <a:bodyPr>
            <a:normAutofit/>
          </a:bodyPr>
          <a:lstStyle/>
          <a:p>
            <a:pPr>
              <a:lnSpc>
                <a:spcPct val="90000"/>
              </a:lnSpc>
              <a:spcAft>
                <a:spcPts val="800"/>
              </a:spcAft>
            </a:pPr>
            <a:r>
              <a:rPr lang="en-US" sz="2300" b="1" kern="0">
                <a:solidFill>
                  <a:srgbClr val="EBEBEB"/>
                </a:solidFill>
                <a:effectLst/>
                <a:latin typeface="Times New Roman" panose="02020603050405020304" pitchFamily="18" charset="0"/>
                <a:cs typeface="Times New Roman" panose="02020603050405020304" pitchFamily="18" charset="0"/>
              </a:rPr>
              <a:t>Strategy 1: Enhance and Diversify Counseling Center Service Lines to Meet Community Needs and Ensure Financial Sustainability</a:t>
            </a:r>
            <a:endParaRPr lang="en-US" sz="2300" kern="100">
              <a:solidFill>
                <a:srgbClr val="EBEBEB"/>
              </a:solidFill>
              <a:effectLst/>
              <a:latin typeface="Aptos" panose="020B0004020202020204" pitchFamily="34" charset="0"/>
              <a:cs typeface="Times New Roman" panose="02020603050405020304" pitchFamily="18" charset="0"/>
            </a:endParaRPr>
          </a:p>
        </p:txBody>
      </p:sp>
      <p:sp>
        <p:nvSpPr>
          <p:cNvPr id="14" name="Rectangle 13">
            <a:extLst>
              <a:ext uri="{FF2B5EF4-FFF2-40B4-BE49-F238E27FC236}">
                <a16:creationId xmlns:a16="http://schemas.microsoft.com/office/drawing/2014/main" id="{12F7E335-851A-4CAE-B09F-E657819D46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Freeform: Shape 15">
            <a:extLst>
              <a:ext uri="{FF2B5EF4-FFF2-40B4-BE49-F238E27FC236}">
                <a16:creationId xmlns:a16="http://schemas.microsoft.com/office/drawing/2014/main" id="{10B541F0-7F6E-402E-84D8-CF96EACA5F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 y="1762067"/>
            <a:ext cx="12192418" cy="5095933"/>
          </a:xfrm>
          <a:custGeom>
            <a:avLst/>
            <a:gdLst>
              <a:gd name="connsiteX0" fmla="*/ 1 w 12192418"/>
              <a:gd name="connsiteY0" fmla="*/ 0 h 5095933"/>
              <a:gd name="connsiteX1" fmla="*/ 71932 w 12192418"/>
              <a:gd name="connsiteY1" fmla="*/ 12261 h 5095933"/>
              <a:gd name="connsiteX2" fmla="*/ 282849 w 12192418"/>
              <a:gd name="connsiteY2" fmla="*/ 48343 h 5095933"/>
              <a:gd name="connsiteX3" fmla="*/ 436464 w 12192418"/>
              <a:gd name="connsiteY3" fmla="*/ 73565 h 5095933"/>
              <a:gd name="connsiteX4" fmla="*/ 619339 w 12192418"/>
              <a:gd name="connsiteY4" fmla="*/ 100188 h 5095933"/>
              <a:gd name="connsiteX5" fmla="*/ 836351 w 12192418"/>
              <a:gd name="connsiteY5" fmla="*/ 132066 h 5095933"/>
              <a:gd name="connsiteX6" fmla="*/ 1076528 w 12192418"/>
              <a:gd name="connsiteY6" fmla="*/ 165696 h 5095933"/>
              <a:gd name="connsiteX7" fmla="*/ 1347184 w 12192418"/>
              <a:gd name="connsiteY7" fmla="*/ 201077 h 5095933"/>
              <a:gd name="connsiteX8" fmla="*/ 1642223 w 12192418"/>
              <a:gd name="connsiteY8" fmla="*/ 238560 h 5095933"/>
              <a:gd name="connsiteX9" fmla="*/ 1962864 w 12192418"/>
              <a:gd name="connsiteY9" fmla="*/ 276043 h 5095933"/>
              <a:gd name="connsiteX10" fmla="*/ 2304232 w 12192418"/>
              <a:gd name="connsiteY10" fmla="*/ 314227 h 5095933"/>
              <a:gd name="connsiteX11" fmla="*/ 2672421 w 12192418"/>
              <a:gd name="connsiteY11" fmla="*/ 349608 h 5095933"/>
              <a:gd name="connsiteX12" fmla="*/ 3057678 w 12192418"/>
              <a:gd name="connsiteY12" fmla="*/ 383588 h 5095933"/>
              <a:gd name="connsiteX13" fmla="*/ 3464881 w 12192418"/>
              <a:gd name="connsiteY13" fmla="*/ 414415 h 5095933"/>
              <a:gd name="connsiteX14" fmla="*/ 3889152 w 12192418"/>
              <a:gd name="connsiteY14" fmla="*/ 443841 h 5095933"/>
              <a:gd name="connsiteX15" fmla="*/ 4331710 w 12192418"/>
              <a:gd name="connsiteY15" fmla="*/ 471515 h 5095933"/>
              <a:gd name="connsiteX16" fmla="*/ 4558476 w 12192418"/>
              <a:gd name="connsiteY16" fmla="*/ 481324 h 5095933"/>
              <a:gd name="connsiteX17" fmla="*/ 4790118 w 12192418"/>
              <a:gd name="connsiteY17" fmla="*/ 492183 h 5095933"/>
              <a:gd name="connsiteX18" fmla="*/ 5025418 w 12192418"/>
              <a:gd name="connsiteY18" fmla="*/ 502342 h 5095933"/>
              <a:gd name="connsiteX19" fmla="*/ 5261937 w 12192418"/>
              <a:gd name="connsiteY19" fmla="*/ 508998 h 5095933"/>
              <a:gd name="connsiteX20" fmla="*/ 5503332 w 12192418"/>
              <a:gd name="connsiteY20" fmla="*/ 514953 h 5095933"/>
              <a:gd name="connsiteX21" fmla="*/ 5747167 w 12192418"/>
              <a:gd name="connsiteY21" fmla="*/ 521259 h 5095933"/>
              <a:gd name="connsiteX22" fmla="*/ 5995877 w 12192418"/>
              <a:gd name="connsiteY22" fmla="*/ 525463 h 5095933"/>
              <a:gd name="connsiteX23" fmla="*/ 6247026 w 12192418"/>
              <a:gd name="connsiteY23" fmla="*/ 525463 h 5095933"/>
              <a:gd name="connsiteX24" fmla="*/ 6500613 w 12192418"/>
              <a:gd name="connsiteY24" fmla="*/ 527565 h 5095933"/>
              <a:gd name="connsiteX25" fmla="*/ 6756639 w 12192418"/>
              <a:gd name="connsiteY25" fmla="*/ 525463 h 5095933"/>
              <a:gd name="connsiteX26" fmla="*/ 7016322 w 12192418"/>
              <a:gd name="connsiteY26" fmla="*/ 521259 h 5095933"/>
              <a:gd name="connsiteX27" fmla="*/ 7276005 w 12192418"/>
              <a:gd name="connsiteY27" fmla="*/ 517406 h 5095933"/>
              <a:gd name="connsiteX28" fmla="*/ 7539345 w 12192418"/>
              <a:gd name="connsiteY28" fmla="*/ 508998 h 5095933"/>
              <a:gd name="connsiteX29" fmla="*/ 7805124 w 12192418"/>
              <a:gd name="connsiteY29" fmla="*/ 500241 h 5095933"/>
              <a:gd name="connsiteX30" fmla="*/ 8070903 w 12192418"/>
              <a:gd name="connsiteY30" fmla="*/ 490082 h 5095933"/>
              <a:gd name="connsiteX31" fmla="*/ 8339121 w 12192418"/>
              <a:gd name="connsiteY31" fmla="*/ 475719 h 5095933"/>
              <a:gd name="connsiteX32" fmla="*/ 8609776 w 12192418"/>
              <a:gd name="connsiteY32" fmla="*/ 458554 h 5095933"/>
              <a:gd name="connsiteX33" fmla="*/ 8881651 w 12192418"/>
              <a:gd name="connsiteY33" fmla="*/ 442089 h 5095933"/>
              <a:gd name="connsiteX34" fmla="*/ 9153526 w 12192418"/>
              <a:gd name="connsiteY34" fmla="*/ 421071 h 5095933"/>
              <a:gd name="connsiteX35" fmla="*/ 9429058 w 12192418"/>
              <a:gd name="connsiteY35" fmla="*/ 395849 h 5095933"/>
              <a:gd name="connsiteX36" fmla="*/ 9700933 w 12192418"/>
              <a:gd name="connsiteY36" fmla="*/ 370626 h 5095933"/>
              <a:gd name="connsiteX37" fmla="*/ 9977684 w 12192418"/>
              <a:gd name="connsiteY37" fmla="*/ 341551 h 5095933"/>
              <a:gd name="connsiteX38" fmla="*/ 10255655 w 12192418"/>
              <a:gd name="connsiteY38" fmla="*/ 309673 h 5095933"/>
              <a:gd name="connsiteX39" fmla="*/ 10529968 w 12192418"/>
              <a:gd name="connsiteY39" fmla="*/ 276043 h 5095933"/>
              <a:gd name="connsiteX40" fmla="*/ 10807939 w 12192418"/>
              <a:gd name="connsiteY40" fmla="*/ 236809 h 5095933"/>
              <a:gd name="connsiteX41" fmla="*/ 11084690 w 12192418"/>
              <a:gd name="connsiteY41" fmla="*/ 194772 h 5095933"/>
              <a:gd name="connsiteX42" fmla="*/ 11362661 w 12192418"/>
              <a:gd name="connsiteY42" fmla="*/ 153085 h 5095933"/>
              <a:gd name="connsiteX43" fmla="*/ 11639412 w 12192418"/>
              <a:gd name="connsiteY43" fmla="*/ 104392 h 5095933"/>
              <a:gd name="connsiteX44" fmla="*/ 11914945 w 12192418"/>
              <a:gd name="connsiteY44" fmla="*/ 54648 h 5095933"/>
              <a:gd name="connsiteX45" fmla="*/ 12191696 w 12192418"/>
              <a:gd name="connsiteY45" fmla="*/ 2452 h 5095933"/>
              <a:gd name="connsiteX46" fmla="*/ 12191696 w 12192418"/>
              <a:gd name="connsiteY46" fmla="*/ 2109542 h 5095933"/>
              <a:gd name="connsiteX47" fmla="*/ 12191999 w 12192418"/>
              <a:gd name="connsiteY47" fmla="*/ 2109542 h 5095933"/>
              <a:gd name="connsiteX48" fmla="*/ 12191999 w 12192418"/>
              <a:gd name="connsiteY48" fmla="*/ 2802467 h 5095933"/>
              <a:gd name="connsiteX49" fmla="*/ 12192418 w 12192418"/>
              <a:gd name="connsiteY49" fmla="*/ 2802467 h 5095933"/>
              <a:gd name="connsiteX50" fmla="*/ 12192418 w 12192418"/>
              <a:gd name="connsiteY50" fmla="*/ 5095933 h 5095933"/>
              <a:gd name="connsiteX51" fmla="*/ 1 w 12192418"/>
              <a:gd name="connsiteY51" fmla="*/ 5095933 h 5095933"/>
              <a:gd name="connsiteX52" fmla="*/ 1 w 12192418"/>
              <a:gd name="connsiteY52" fmla="*/ 4074529 h 5095933"/>
              <a:gd name="connsiteX53" fmla="*/ 0 w 12192418"/>
              <a:gd name="connsiteY53" fmla="*/ 4074529 h 5095933"/>
              <a:gd name="connsiteX54" fmla="*/ 0 w 12192418"/>
              <a:gd name="connsiteY54" fmla="*/ 2109542 h 5095933"/>
              <a:gd name="connsiteX55" fmla="*/ 1 w 12192418"/>
              <a:gd name="connsiteY55" fmla="*/ 2109542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l="l" t="t" r="r" b="b"/>
            <a:pathLst>
              <a:path w="12192418" h="5095933">
                <a:moveTo>
                  <a:pt x="1" y="0"/>
                </a:moveTo>
                <a:lnTo>
                  <a:pt x="71932" y="12261"/>
                </a:lnTo>
                <a:lnTo>
                  <a:pt x="282849" y="48343"/>
                </a:lnTo>
                <a:lnTo>
                  <a:pt x="436464" y="73565"/>
                </a:lnTo>
                <a:lnTo>
                  <a:pt x="619339" y="100188"/>
                </a:lnTo>
                <a:lnTo>
                  <a:pt x="836351" y="132066"/>
                </a:lnTo>
                <a:lnTo>
                  <a:pt x="1076528" y="165696"/>
                </a:lnTo>
                <a:lnTo>
                  <a:pt x="1347184" y="201077"/>
                </a:lnTo>
                <a:lnTo>
                  <a:pt x="1642223" y="238560"/>
                </a:lnTo>
                <a:lnTo>
                  <a:pt x="1962864" y="276043"/>
                </a:lnTo>
                <a:lnTo>
                  <a:pt x="2304232" y="314227"/>
                </a:lnTo>
                <a:lnTo>
                  <a:pt x="2672421" y="349608"/>
                </a:lnTo>
                <a:lnTo>
                  <a:pt x="3057678" y="383588"/>
                </a:lnTo>
                <a:lnTo>
                  <a:pt x="3464881" y="414415"/>
                </a:lnTo>
                <a:lnTo>
                  <a:pt x="3889152" y="443841"/>
                </a:lnTo>
                <a:lnTo>
                  <a:pt x="4331710" y="471515"/>
                </a:lnTo>
                <a:lnTo>
                  <a:pt x="4558476" y="481324"/>
                </a:lnTo>
                <a:lnTo>
                  <a:pt x="4790118" y="492183"/>
                </a:lnTo>
                <a:lnTo>
                  <a:pt x="5025418" y="502342"/>
                </a:lnTo>
                <a:lnTo>
                  <a:pt x="5261937" y="508998"/>
                </a:lnTo>
                <a:lnTo>
                  <a:pt x="5503332" y="514953"/>
                </a:lnTo>
                <a:lnTo>
                  <a:pt x="5747167" y="521259"/>
                </a:lnTo>
                <a:lnTo>
                  <a:pt x="5995877" y="525463"/>
                </a:lnTo>
                <a:lnTo>
                  <a:pt x="6247026" y="525463"/>
                </a:lnTo>
                <a:lnTo>
                  <a:pt x="6500613" y="527565"/>
                </a:lnTo>
                <a:lnTo>
                  <a:pt x="6756639" y="525463"/>
                </a:lnTo>
                <a:lnTo>
                  <a:pt x="7016322" y="521259"/>
                </a:lnTo>
                <a:lnTo>
                  <a:pt x="7276005" y="517406"/>
                </a:lnTo>
                <a:lnTo>
                  <a:pt x="7539345" y="508998"/>
                </a:lnTo>
                <a:lnTo>
                  <a:pt x="7805124" y="500241"/>
                </a:lnTo>
                <a:lnTo>
                  <a:pt x="8070903" y="490082"/>
                </a:lnTo>
                <a:lnTo>
                  <a:pt x="8339121" y="475719"/>
                </a:lnTo>
                <a:lnTo>
                  <a:pt x="8609776" y="458554"/>
                </a:lnTo>
                <a:lnTo>
                  <a:pt x="8881651" y="442089"/>
                </a:lnTo>
                <a:lnTo>
                  <a:pt x="9153526" y="421071"/>
                </a:lnTo>
                <a:lnTo>
                  <a:pt x="9429058" y="395849"/>
                </a:lnTo>
                <a:lnTo>
                  <a:pt x="9700933" y="370626"/>
                </a:lnTo>
                <a:lnTo>
                  <a:pt x="9977684" y="341551"/>
                </a:lnTo>
                <a:lnTo>
                  <a:pt x="10255655" y="309673"/>
                </a:lnTo>
                <a:lnTo>
                  <a:pt x="10529968" y="276043"/>
                </a:lnTo>
                <a:lnTo>
                  <a:pt x="10807939" y="236809"/>
                </a:lnTo>
                <a:lnTo>
                  <a:pt x="11084690" y="194772"/>
                </a:lnTo>
                <a:lnTo>
                  <a:pt x="11362661" y="153085"/>
                </a:lnTo>
                <a:lnTo>
                  <a:pt x="11639412" y="104392"/>
                </a:lnTo>
                <a:lnTo>
                  <a:pt x="11914945" y="54648"/>
                </a:lnTo>
                <a:lnTo>
                  <a:pt x="12191696" y="2452"/>
                </a:lnTo>
                <a:lnTo>
                  <a:pt x="12191696" y="2109542"/>
                </a:lnTo>
                <a:lnTo>
                  <a:pt x="12191999" y="2109542"/>
                </a:lnTo>
                <a:lnTo>
                  <a:pt x="12191999" y="2802467"/>
                </a:lnTo>
                <a:lnTo>
                  <a:pt x="12192418" y="2802467"/>
                </a:lnTo>
                <a:lnTo>
                  <a:pt x="12192418" y="5095933"/>
                </a:lnTo>
                <a:lnTo>
                  <a:pt x="1" y="5095933"/>
                </a:lnTo>
                <a:lnTo>
                  <a:pt x="1" y="4074529"/>
                </a:lnTo>
                <a:lnTo>
                  <a:pt x="0" y="4074529"/>
                </a:lnTo>
                <a:lnTo>
                  <a:pt x="0" y="2109542"/>
                </a:lnTo>
                <a:lnTo>
                  <a:pt x="1" y="2109542"/>
                </a:lnTo>
                <a:close/>
              </a:path>
            </a:pathLst>
          </a:custGeom>
          <a:solidFill>
            <a:schemeClr val="bg1"/>
          </a:solidFill>
          <a:ln>
            <a:noFill/>
          </a:ln>
        </p:spPr>
        <p:txBody>
          <a:bodyPr/>
          <a:lstStyle/>
          <a:p>
            <a:endParaRPr lang="en-US"/>
          </a:p>
        </p:txBody>
      </p:sp>
      <p:graphicFrame>
        <p:nvGraphicFramePr>
          <p:cNvPr id="5" name="Content Placeholder 2">
            <a:extLst>
              <a:ext uri="{FF2B5EF4-FFF2-40B4-BE49-F238E27FC236}">
                <a16:creationId xmlns:a16="http://schemas.microsoft.com/office/drawing/2014/main" id="{C2FB4B99-4F8A-7098-EA8E-32E571D175A3}"/>
              </a:ext>
            </a:extLst>
          </p:cNvPr>
          <p:cNvGraphicFramePr>
            <a:graphicFrameLocks noGrp="1"/>
          </p:cNvGraphicFramePr>
          <p:nvPr>
            <p:ph idx="1"/>
            <p:extLst>
              <p:ext uri="{D42A27DB-BD31-4B8C-83A1-F6EECF244321}">
                <p14:modId xmlns:p14="http://schemas.microsoft.com/office/powerpoint/2010/main" val="716235419"/>
              </p:ext>
            </p:extLst>
          </p:nvPr>
        </p:nvGraphicFramePr>
        <p:xfrm>
          <a:off x="648930" y="2810256"/>
          <a:ext cx="10895370" cy="340427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18942703"/>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7AEA421-5F29-4BA7-9360-2501B59879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12" name="Freeform 7">
            <a:extLst>
              <a:ext uri="{FF2B5EF4-FFF2-40B4-BE49-F238E27FC236}">
                <a16:creationId xmlns:a16="http://schemas.microsoft.com/office/drawing/2014/main" id="{9348F0CB-4904-4DEF-BDD4-ADEC2DCCCB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19939" y="1460230"/>
            <a:ext cx="3472060"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ED7D6F31-E024-78B5-4003-48185DD24E81}"/>
              </a:ext>
            </a:extLst>
          </p:cNvPr>
          <p:cNvSpPr>
            <a:spLocks noGrp="1"/>
          </p:cNvSpPr>
          <p:nvPr>
            <p:ph type="title"/>
          </p:nvPr>
        </p:nvSpPr>
        <p:spPr>
          <a:xfrm>
            <a:off x="648930" y="629267"/>
            <a:ext cx="9252154" cy="1016654"/>
          </a:xfrm>
        </p:spPr>
        <p:txBody>
          <a:bodyPr>
            <a:normAutofit/>
          </a:bodyPr>
          <a:lstStyle/>
          <a:p>
            <a:r>
              <a:rPr lang="en-US" dirty="0">
                <a:solidFill>
                  <a:srgbClr val="EBEBEB"/>
                </a:solidFill>
              </a:rPr>
              <a:t>Goal 1…continued..</a:t>
            </a:r>
          </a:p>
        </p:txBody>
      </p:sp>
      <p:sp>
        <p:nvSpPr>
          <p:cNvPr id="14" name="Rectangle 13">
            <a:extLst>
              <a:ext uri="{FF2B5EF4-FFF2-40B4-BE49-F238E27FC236}">
                <a16:creationId xmlns:a16="http://schemas.microsoft.com/office/drawing/2014/main" id="{1583E1B8-79B3-49BB-8704-58E4AB1AF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Freeform: Shape 15">
            <a:extLst>
              <a:ext uri="{FF2B5EF4-FFF2-40B4-BE49-F238E27FC236}">
                <a16:creationId xmlns:a16="http://schemas.microsoft.com/office/drawing/2014/main" id="{7BB34D5F-2B87-438E-8236-69C6068D47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 y="1762067"/>
            <a:ext cx="12192418" cy="5095933"/>
          </a:xfrm>
          <a:custGeom>
            <a:avLst/>
            <a:gdLst>
              <a:gd name="connsiteX0" fmla="*/ 1 w 12192418"/>
              <a:gd name="connsiteY0" fmla="*/ 0 h 5095933"/>
              <a:gd name="connsiteX1" fmla="*/ 71932 w 12192418"/>
              <a:gd name="connsiteY1" fmla="*/ 12261 h 5095933"/>
              <a:gd name="connsiteX2" fmla="*/ 282849 w 12192418"/>
              <a:gd name="connsiteY2" fmla="*/ 48343 h 5095933"/>
              <a:gd name="connsiteX3" fmla="*/ 436464 w 12192418"/>
              <a:gd name="connsiteY3" fmla="*/ 73565 h 5095933"/>
              <a:gd name="connsiteX4" fmla="*/ 619339 w 12192418"/>
              <a:gd name="connsiteY4" fmla="*/ 100188 h 5095933"/>
              <a:gd name="connsiteX5" fmla="*/ 836351 w 12192418"/>
              <a:gd name="connsiteY5" fmla="*/ 132066 h 5095933"/>
              <a:gd name="connsiteX6" fmla="*/ 1076528 w 12192418"/>
              <a:gd name="connsiteY6" fmla="*/ 165696 h 5095933"/>
              <a:gd name="connsiteX7" fmla="*/ 1347184 w 12192418"/>
              <a:gd name="connsiteY7" fmla="*/ 201077 h 5095933"/>
              <a:gd name="connsiteX8" fmla="*/ 1642223 w 12192418"/>
              <a:gd name="connsiteY8" fmla="*/ 238560 h 5095933"/>
              <a:gd name="connsiteX9" fmla="*/ 1962864 w 12192418"/>
              <a:gd name="connsiteY9" fmla="*/ 276043 h 5095933"/>
              <a:gd name="connsiteX10" fmla="*/ 2304232 w 12192418"/>
              <a:gd name="connsiteY10" fmla="*/ 314227 h 5095933"/>
              <a:gd name="connsiteX11" fmla="*/ 2672421 w 12192418"/>
              <a:gd name="connsiteY11" fmla="*/ 349608 h 5095933"/>
              <a:gd name="connsiteX12" fmla="*/ 3057678 w 12192418"/>
              <a:gd name="connsiteY12" fmla="*/ 383588 h 5095933"/>
              <a:gd name="connsiteX13" fmla="*/ 3464881 w 12192418"/>
              <a:gd name="connsiteY13" fmla="*/ 414415 h 5095933"/>
              <a:gd name="connsiteX14" fmla="*/ 3889152 w 12192418"/>
              <a:gd name="connsiteY14" fmla="*/ 443841 h 5095933"/>
              <a:gd name="connsiteX15" fmla="*/ 4331710 w 12192418"/>
              <a:gd name="connsiteY15" fmla="*/ 471515 h 5095933"/>
              <a:gd name="connsiteX16" fmla="*/ 4558476 w 12192418"/>
              <a:gd name="connsiteY16" fmla="*/ 481324 h 5095933"/>
              <a:gd name="connsiteX17" fmla="*/ 4790118 w 12192418"/>
              <a:gd name="connsiteY17" fmla="*/ 492183 h 5095933"/>
              <a:gd name="connsiteX18" fmla="*/ 5025418 w 12192418"/>
              <a:gd name="connsiteY18" fmla="*/ 502342 h 5095933"/>
              <a:gd name="connsiteX19" fmla="*/ 5261937 w 12192418"/>
              <a:gd name="connsiteY19" fmla="*/ 508998 h 5095933"/>
              <a:gd name="connsiteX20" fmla="*/ 5503332 w 12192418"/>
              <a:gd name="connsiteY20" fmla="*/ 514953 h 5095933"/>
              <a:gd name="connsiteX21" fmla="*/ 5747167 w 12192418"/>
              <a:gd name="connsiteY21" fmla="*/ 521259 h 5095933"/>
              <a:gd name="connsiteX22" fmla="*/ 5995877 w 12192418"/>
              <a:gd name="connsiteY22" fmla="*/ 525463 h 5095933"/>
              <a:gd name="connsiteX23" fmla="*/ 6247026 w 12192418"/>
              <a:gd name="connsiteY23" fmla="*/ 525463 h 5095933"/>
              <a:gd name="connsiteX24" fmla="*/ 6500613 w 12192418"/>
              <a:gd name="connsiteY24" fmla="*/ 527565 h 5095933"/>
              <a:gd name="connsiteX25" fmla="*/ 6756639 w 12192418"/>
              <a:gd name="connsiteY25" fmla="*/ 525463 h 5095933"/>
              <a:gd name="connsiteX26" fmla="*/ 7016322 w 12192418"/>
              <a:gd name="connsiteY26" fmla="*/ 521259 h 5095933"/>
              <a:gd name="connsiteX27" fmla="*/ 7276005 w 12192418"/>
              <a:gd name="connsiteY27" fmla="*/ 517406 h 5095933"/>
              <a:gd name="connsiteX28" fmla="*/ 7539345 w 12192418"/>
              <a:gd name="connsiteY28" fmla="*/ 508998 h 5095933"/>
              <a:gd name="connsiteX29" fmla="*/ 7805124 w 12192418"/>
              <a:gd name="connsiteY29" fmla="*/ 500241 h 5095933"/>
              <a:gd name="connsiteX30" fmla="*/ 8070903 w 12192418"/>
              <a:gd name="connsiteY30" fmla="*/ 490082 h 5095933"/>
              <a:gd name="connsiteX31" fmla="*/ 8339121 w 12192418"/>
              <a:gd name="connsiteY31" fmla="*/ 475719 h 5095933"/>
              <a:gd name="connsiteX32" fmla="*/ 8609776 w 12192418"/>
              <a:gd name="connsiteY32" fmla="*/ 458554 h 5095933"/>
              <a:gd name="connsiteX33" fmla="*/ 8881651 w 12192418"/>
              <a:gd name="connsiteY33" fmla="*/ 442089 h 5095933"/>
              <a:gd name="connsiteX34" fmla="*/ 9153526 w 12192418"/>
              <a:gd name="connsiteY34" fmla="*/ 421071 h 5095933"/>
              <a:gd name="connsiteX35" fmla="*/ 9429058 w 12192418"/>
              <a:gd name="connsiteY35" fmla="*/ 395849 h 5095933"/>
              <a:gd name="connsiteX36" fmla="*/ 9700933 w 12192418"/>
              <a:gd name="connsiteY36" fmla="*/ 370626 h 5095933"/>
              <a:gd name="connsiteX37" fmla="*/ 9977684 w 12192418"/>
              <a:gd name="connsiteY37" fmla="*/ 341551 h 5095933"/>
              <a:gd name="connsiteX38" fmla="*/ 10255655 w 12192418"/>
              <a:gd name="connsiteY38" fmla="*/ 309673 h 5095933"/>
              <a:gd name="connsiteX39" fmla="*/ 10529968 w 12192418"/>
              <a:gd name="connsiteY39" fmla="*/ 276043 h 5095933"/>
              <a:gd name="connsiteX40" fmla="*/ 10807939 w 12192418"/>
              <a:gd name="connsiteY40" fmla="*/ 236809 h 5095933"/>
              <a:gd name="connsiteX41" fmla="*/ 11084690 w 12192418"/>
              <a:gd name="connsiteY41" fmla="*/ 194772 h 5095933"/>
              <a:gd name="connsiteX42" fmla="*/ 11362661 w 12192418"/>
              <a:gd name="connsiteY42" fmla="*/ 153085 h 5095933"/>
              <a:gd name="connsiteX43" fmla="*/ 11639412 w 12192418"/>
              <a:gd name="connsiteY43" fmla="*/ 104392 h 5095933"/>
              <a:gd name="connsiteX44" fmla="*/ 11914945 w 12192418"/>
              <a:gd name="connsiteY44" fmla="*/ 54648 h 5095933"/>
              <a:gd name="connsiteX45" fmla="*/ 12191696 w 12192418"/>
              <a:gd name="connsiteY45" fmla="*/ 2452 h 5095933"/>
              <a:gd name="connsiteX46" fmla="*/ 12191696 w 12192418"/>
              <a:gd name="connsiteY46" fmla="*/ 2109542 h 5095933"/>
              <a:gd name="connsiteX47" fmla="*/ 12191999 w 12192418"/>
              <a:gd name="connsiteY47" fmla="*/ 2109542 h 5095933"/>
              <a:gd name="connsiteX48" fmla="*/ 12191999 w 12192418"/>
              <a:gd name="connsiteY48" fmla="*/ 2802467 h 5095933"/>
              <a:gd name="connsiteX49" fmla="*/ 12192418 w 12192418"/>
              <a:gd name="connsiteY49" fmla="*/ 2802467 h 5095933"/>
              <a:gd name="connsiteX50" fmla="*/ 12192418 w 12192418"/>
              <a:gd name="connsiteY50" fmla="*/ 5095933 h 5095933"/>
              <a:gd name="connsiteX51" fmla="*/ 1 w 12192418"/>
              <a:gd name="connsiteY51" fmla="*/ 5095933 h 5095933"/>
              <a:gd name="connsiteX52" fmla="*/ 1 w 12192418"/>
              <a:gd name="connsiteY52" fmla="*/ 4074529 h 5095933"/>
              <a:gd name="connsiteX53" fmla="*/ 0 w 12192418"/>
              <a:gd name="connsiteY53" fmla="*/ 4074529 h 5095933"/>
              <a:gd name="connsiteX54" fmla="*/ 0 w 12192418"/>
              <a:gd name="connsiteY54" fmla="*/ 2109542 h 5095933"/>
              <a:gd name="connsiteX55" fmla="*/ 1 w 12192418"/>
              <a:gd name="connsiteY55" fmla="*/ 2109542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l="l" t="t" r="r" b="b"/>
            <a:pathLst>
              <a:path w="12192418" h="5095933">
                <a:moveTo>
                  <a:pt x="1" y="0"/>
                </a:moveTo>
                <a:lnTo>
                  <a:pt x="71932" y="12261"/>
                </a:lnTo>
                <a:lnTo>
                  <a:pt x="282849" y="48343"/>
                </a:lnTo>
                <a:lnTo>
                  <a:pt x="436464" y="73565"/>
                </a:lnTo>
                <a:lnTo>
                  <a:pt x="619339" y="100188"/>
                </a:lnTo>
                <a:lnTo>
                  <a:pt x="836351" y="132066"/>
                </a:lnTo>
                <a:lnTo>
                  <a:pt x="1076528" y="165696"/>
                </a:lnTo>
                <a:lnTo>
                  <a:pt x="1347184" y="201077"/>
                </a:lnTo>
                <a:lnTo>
                  <a:pt x="1642223" y="238560"/>
                </a:lnTo>
                <a:lnTo>
                  <a:pt x="1962864" y="276043"/>
                </a:lnTo>
                <a:lnTo>
                  <a:pt x="2304232" y="314227"/>
                </a:lnTo>
                <a:lnTo>
                  <a:pt x="2672421" y="349608"/>
                </a:lnTo>
                <a:lnTo>
                  <a:pt x="3057678" y="383588"/>
                </a:lnTo>
                <a:lnTo>
                  <a:pt x="3464881" y="414415"/>
                </a:lnTo>
                <a:lnTo>
                  <a:pt x="3889152" y="443841"/>
                </a:lnTo>
                <a:lnTo>
                  <a:pt x="4331710" y="471515"/>
                </a:lnTo>
                <a:lnTo>
                  <a:pt x="4558476" y="481324"/>
                </a:lnTo>
                <a:lnTo>
                  <a:pt x="4790118" y="492183"/>
                </a:lnTo>
                <a:lnTo>
                  <a:pt x="5025418" y="502342"/>
                </a:lnTo>
                <a:lnTo>
                  <a:pt x="5261937" y="508998"/>
                </a:lnTo>
                <a:lnTo>
                  <a:pt x="5503332" y="514953"/>
                </a:lnTo>
                <a:lnTo>
                  <a:pt x="5747167" y="521259"/>
                </a:lnTo>
                <a:lnTo>
                  <a:pt x="5995877" y="525463"/>
                </a:lnTo>
                <a:lnTo>
                  <a:pt x="6247026" y="525463"/>
                </a:lnTo>
                <a:lnTo>
                  <a:pt x="6500613" y="527565"/>
                </a:lnTo>
                <a:lnTo>
                  <a:pt x="6756639" y="525463"/>
                </a:lnTo>
                <a:lnTo>
                  <a:pt x="7016322" y="521259"/>
                </a:lnTo>
                <a:lnTo>
                  <a:pt x="7276005" y="517406"/>
                </a:lnTo>
                <a:lnTo>
                  <a:pt x="7539345" y="508998"/>
                </a:lnTo>
                <a:lnTo>
                  <a:pt x="7805124" y="500241"/>
                </a:lnTo>
                <a:lnTo>
                  <a:pt x="8070903" y="490082"/>
                </a:lnTo>
                <a:lnTo>
                  <a:pt x="8339121" y="475719"/>
                </a:lnTo>
                <a:lnTo>
                  <a:pt x="8609776" y="458554"/>
                </a:lnTo>
                <a:lnTo>
                  <a:pt x="8881651" y="442089"/>
                </a:lnTo>
                <a:lnTo>
                  <a:pt x="9153526" y="421071"/>
                </a:lnTo>
                <a:lnTo>
                  <a:pt x="9429058" y="395849"/>
                </a:lnTo>
                <a:lnTo>
                  <a:pt x="9700933" y="370626"/>
                </a:lnTo>
                <a:lnTo>
                  <a:pt x="9977684" y="341551"/>
                </a:lnTo>
                <a:lnTo>
                  <a:pt x="10255655" y="309673"/>
                </a:lnTo>
                <a:lnTo>
                  <a:pt x="10529968" y="276043"/>
                </a:lnTo>
                <a:lnTo>
                  <a:pt x="10807939" y="236809"/>
                </a:lnTo>
                <a:lnTo>
                  <a:pt x="11084690" y="194772"/>
                </a:lnTo>
                <a:lnTo>
                  <a:pt x="11362661" y="153085"/>
                </a:lnTo>
                <a:lnTo>
                  <a:pt x="11639412" y="104392"/>
                </a:lnTo>
                <a:lnTo>
                  <a:pt x="11914945" y="54648"/>
                </a:lnTo>
                <a:lnTo>
                  <a:pt x="12191696" y="2452"/>
                </a:lnTo>
                <a:lnTo>
                  <a:pt x="12191696" y="2109542"/>
                </a:lnTo>
                <a:lnTo>
                  <a:pt x="12191999" y="2109542"/>
                </a:lnTo>
                <a:lnTo>
                  <a:pt x="12191999" y="2802467"/>
                </a:lnTo>
                <a:lnTo>
                  <a:pt x="12192418" y="2802467"/>
                </a:lnTo>
                <a:lnTo>
                  <a:pt x="12192418" y="5095933"/>
                </a:lnTo>
                <a:lnTo>
                  <a:pt x="1" y="5095933"/>
                </a:lnTo>
                <a:lnTo>
                  <a:pt x="1" y="4074529"/>
                </a:lnTo>
                <a:lnTo>
                  <a:pt x="0" y="4074529"/>
                </a:lnTo>
                <a:lnTo>
                  <a:pt x="0" y="2109542"/>
                </a:lnTo>
                <a:lnTo>
                  <a:pt x="1" y="2109542"/>
                </a:lnTo>
                <a:close/>
              </a:path>
            </a:pathLst>
          </a:custGeom>
          <a:solidFill>
            <a:schemeClr val="bg1"/>
          </a:solidFill>
          <a:ln>
            <a:noFill/>
          </a:ln>
        </p:spPr>
        <p:txBody>
          <a:bodyPr/>
          <a:lstStyle/>
          <a:p>
            <a:endParaRPr lang="en-US"/>
          </a:p>
        </p:txBody>
      </p:sp>
      <p:graphicFrame>
        <p:nvGraphicFramePr>
          <p:cNvPr id="5" name="Content Placeholder 2">
            <a:extLst>
              <a:ext uri="{FF2B5EF4-FFF2-40B4-BE49-F238E27FC236}">
                <a16:creationId xmlns:a16="http://schemas.microsoft.com/office/drawing/2014/main" id="{6B893FC1-3E13-ED02-DC29-3CA16EC97E5B}"/>
              </a:ext>
            </a:extLst>
          </p:cNvPr>
          <p:cNvGraphicFramePr>
            <a:graphicFrameLocks noGrp="1"/>
          </p:cNvGraphicFramePr>
          <p:nvPr>
            <p:ph idx="1"/>
            <p:extLst>
              <p:ext uri="{D42A27DB-BD31-4B8C-83A1-F6EECF244321}">
                <p14:modId xmlns:p14="http://schemas.microsoft.com/office/powerpoint/2010/main" val="2899409894"/>
              </p:ext>
            </p:extLst>
          </p:nvPr>
        </p:nvGraphicFramePr>
        <p:xfrm>
          <a:off x="440870" y="2476884"/>
          <a:ext cx="11310258" cy="422349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40671248"/>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 name="Rectangle 31">
            <a:extLst>
              <a:ext uri="{FF2B5EF4-FFF2-40B4-BE49-F238E27FC236}">
                <a16:creationId xmlns:a16="http://schemas.microsoft.com/office/drawing/2014/main" id="{F747F1B4-B831-4277-8AB0-32767F7EB7B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34" name="Freeform 7">
            <a:extLst>
              <a:ext uri="{FF2B5EF4-FFF2-40B4-BE49-F238E27FC236}">
                <a16:creationId xmlns:a16="http://schemas.microsoft.com/office/drawing/2014/main" id="{D80CFA21-AB7C-4BEB-9BFF-05764FBBF3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19939" y="1460230"/>
            <a:ext cx="3472060"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05AB17B0-B243-F2B8-35CA-BE68B95DEAAB}"/>
              </a:ext>
            </a:extLst>
          </p:cNvPr>
          <p:cNvSpPr>
            <a:spLocks noGrp="1"/>
          </p:cNvSpPr>
          <p:nvPr>
            <p:ph type="title"/>
          </p:nvPr>
        </p:nvSpPr>
        <p:spPr>
          <a:xfrm>
            <a:off x="648930" y="629267"/>
            <a:ext cx="9252154" cy="1016654"/>
          </a:xfrm>
        </p:spPr>
        <p:txBody>
          <a:bodyPr>
            <a:normAutofit/>
          </a:bodyPr>
          <a:lstStyle/>
          <a:p>
            <a:pPr>
              <a:lnSpc>
                <a:spcPct val="90000"/>
              </a:lnSpc>
            </a:pPr>
            <a:r>
              <a:rPr lang="en-US" sz="2000" b="1" kern="0">
                <a:solidFill>
                  <a:srgbClr val="EBEBEB"/>
                </a:solidFill>
                <a:effectLst/>
                <a:latin typeface="Times New Roman" panose="02020603050405020304" pitchFamily="18" charset="0"/>
                <a:cs typeface="Times New Roman" panose="02020603050405020304" pitchFamily="18" charset="0"/>
              </a:rPr>
              <a:t>Strategy 2: Strengthen and Expand Counseling and Advocacy Services to Support Victims and Families</a:t>
            </a:r>
            <a:br>
              <a:rPr lang="en-US" sz="2000" kern="100">
                <a:solidFill>
                  <a:srgbClr val="EBEBEB"/>
                </a:solidFill>
                <a:effectLst/>
                <a:latin typeface="Aptos" panose="020B0004020202020204" pitchFamily="34" charset="0"/>
                <a:cs typeface="Times New Roman" panose="02020603050405020304" pitchFamily="18" charset="0"/>
              </a:rPr>
            </a:br>
            <a:endParaRPr lang="en-US" sz="2000">
              <a:solidFill>
                <a:srgbClr val="EBEBEB"/>
              </a:solidFill>
            </a:endParaRPr>
          </a:p>
        </p:txBody>
      </p:sp>
      <p:sp>
        <p:nvSpPr>
          <p:cNvPr id="36" name="Rectangle 35">
            <a:extLst>
              <a:ext uri="{FF2B5EF4-FFF2-40B4-BE49-F238E27FC236}">
                <a16:creationId xmlns:a16="http://schemas.microsoft.com/office/drawing/2014/main" id="{12F7E335-851A-4CAE-B09F-E657819D46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8" name="Freeform: Shape 37">
            <a:extLst>
              <a:ext uri="{FF2B5EF4-FFF2-40B4-BE49-F238E27FC236}">
                <a16:creationId xmlns:a16="http://schemas.microsoft.com/office/drawing/2014/main" id="{10B541F0-7F6E-402E-84D8-CF96EACA5F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 y="1762067"/>
            <a:ext cx="12192418" cy="5095933"/>
          </a:xfrm>
          <a:custGeom>
            <a:avLst/>
            <a:gdLst>
              <a:gd name="connsiteX0" fmla="*/ 1 w 12192418"/>
              <a:gd name="connsiteY0" fmla="*/ 0 h 5095933"/>
              <a:gd name="connsiteX1" fmla="*/ 71932 w 12192418"/>
              <a:gd name="connsiteY1" fmla="*/ 12261 h 5095933"/>
              <a:gd name="connsiteX2" fmla="*/ 282849 w 12192418"/>
              <a:gd name="connsiteY2" fmla="*/ 48343 h 5095933"/>
              <a:gd name="connsiteX3" fmla="*/ 436464 w 12192418"/>
              <a:gd name="connsiteY3" fmla="*/ 73565 h 5095933"/>
              <a:gd name="connsiteX4" fmla="*/ 619339 w 12192418"/>
              <a:gd name="connsiteY4" fmla="*/ 100188 h 5095933"/>
              <a:gd name="connsiteX5" fmla="*/ 836351 w 12192418"/>
              <a:gd name="connsiteY5" fmla="*/ 132066 h 5095933"/>
              <a:gd name="connsiteX6" fmla="*/ 1076528 w 12192418"/>
              <a:gd name="connsiteY6" fmla="*/ 165696 h 5095933"/>
              <a:gd name="connsiteX7" fmla="*/ 1347184 w 12192418"/>
              <a:gd name="connsiteY7" fmla="*/ 201077 h 5095933"/>
              <a:gd name="connsiteX8" fmla="*/ 1642223 w 12192418"/>
              <a:gd name="connsiteY8" fmla="*/ 238560 h 5095933"/>
              <a:gd name="connsiteX9" fmla="*/ 1962864 w 12192418"/>
              <a:gd name="connsiteY9" fmla="*/ 276043 h 5095933"/>
              <a:gd name="connsiteX10" fmla="*/ 2304232 w 12192418"/>
              <a:gd name="connsiteY10" fmla="*/ 314227 h 5095933"/>
              <a:gd name="connsiteX11" fmla="*/ 2672421 w 12192418"/>
              <a:gd name="connsiteY11" fmla="*/ 349608 h 5095933"/>
              <a:gd name="connsiteX12" fmla="*/ 3057678 w 12192418"/>
              <a:gd name="connsiteY12" fmla="*/ 383588 h 5095933"/>
              <a:gd name="connsiteX13" fmla="*/ 3464881 w 12192418"/>
              <a:gd name="connsiteY13" fmla="*/ 414415 h 5095933"/>
              <a:gd name="connsiteX14" fmla="*/ 3889152 w 12192418"/>
              <a:gd name="connsiteY14" fmla="*/ 443841 h 5095933"/>
              <a:gd name="connsiteX15" fmla="*/ 4331710 w 12192418"/>
              <a:gd name="connsiteY15" fmla="*/ 471515 h 5095933"/>
              <a:gd name="connsiteX16" fmla="*/ 4558476 w 12192418"/>
              <a:gd name="connsiteY16" fmla="*/ 481324 h 5095933"/>
              <a:gd name="connsiteX17" fmla="*/ 4790118 w 12192418"/>
              <a:gd name="connsiteY17" fmla="*/ 492183 h 5095933"/>
              <a:gd name="connsiteX18" fmla="*/ 5025418 w 12192418"/>
              <a:gd name="connsiteY18" fmla="*/ 502342 h 5095933"/>
              <a:gd name="connsiteX19" fmla="*/ 5261937 w 12192418"/>
              <a:gd name="connsiteY19" fmla="*/ 508998 h 5095933"/>
              <a:gd name="connsiteX20" fmla="*/ 5503332 w 12192418"/>
              <a:gd name="connsiteY20" fmla="*/ 514953 h 5095933"/>
              <a:gd name="connsiteX21" fmla="*/ 5747167 w 12192418"/>
              <a:gd name="connsiteY21" fmla="*/ 521259 h 5095933"/>
              <a:gd name="connsiteX22" fmla="*/ 5995877 w 12192418"/>
              <a:gd name="connsiteY22" fmla="*/ 525463 h 5095933"/>
              <a:gd name="connsiteX23" fmla="*/ 6247026 w 12192418"/>
              <a:gd name="connsiteY23" fmla="*/ 525463 h 5095933"/>
              <a:gd name="connsiteX24" fmla="*/ 6500613 w 12192418"/>
              <a:gd name="connsiteY24" fmla="*/ 527565 h 5095933"/>
              <a:gd name="connsiteX25" fmla="*/ 6756639 w 12192418"/>
              <a:gd name="connsiteY25" fmla="*/ 525463 h 5095933"/>
              <a:gd name="connsiteX26" fmla="*/ 7016322 w 12192418"/>
              <a:gd name="connsiteY26" fmla="*/ 521259 h 5095933"/>
              <a:gd name="connsiteX27" fmla="*/ 7276005 w 12192418"/>
              <a:gd name="connsiteY27" fmla="*/ 517406 h 5095933"/>
              <a:gd name="connsiteX28" fmla="*/ 7539345 w 12192418"/>
              <a:gd name="connsiteY28" fmla="*/ 508998 h 5095933"/>
              <a:gd name="connsiteX29" fmla="*/ 7805124 w 12192418"/>
              <a:gd name="connsiteY29" fmla="*/ 500241 h 5095933"/>
              <a:gd name="connsiteX30" fmla="*/ 8070903 w 12192418"/>
              <a:gd name="connsiteY30" fmla="*/ 490082 h 5095933"/>
              <a:gd name="connsiteX31" fmla="*/ 8339121 w 12192418"/>
              <a:gd name="connsiteY31" fmla="*/ 475719 h 5095933"/>
              <a:gd name="connsiteX32" fmla="*/ 8609776 w 12192418"/>
              <a:gd name="connsiteY32" fmla="*/ 458554 h 5095933"/>
              <a:gd name="connsiteX33" fmla="*/ 8881651 w 12192418"/>
              <a:gd name="connsiteY33" fmla="*/ 442089 h 5095933"/>
              <a:gd name="connsiteX34" fmla="*/ 9153526 w 12192418"/>
              <a:gd name="connsiteY34" fmla="*/ 421071 h 5095933"/>
              <a:gd name="connsiteX35" fmla="*/ 9429058 w 12192418"/>
              <a:gd name="connsiteY35" fmla="*/ 395849 h 5095933"/>
              <a:gd name="connsiteX36" fmla="*/ 9700933 w 12192418"/>
              <a:gd name="connsiteY36" fmla="*/ 370626 h 5095933"/>
              <a:gd name="connsiteX37" fmla="*/ 9977684 w 12192418"/>
              <a:gd name="connsiteY37" fmla="*/ 341551 h 5095933"/>
              <a:gd name="connsiteX38" fmla="*/ 10255655 w 12192418"/>
              <a:gd name="connsiteY38" fmla="*/ 309673 h 5095933"/>
              <a:gd name="connsiteX39" fmla="*/ 10529968 w 12192418"/>
              <a:gd name="connsiteY39" fmla="*/ 276043 h 5095933"/>
              <a:gd name="connsiteX40" fmla="*/ 10807939 w 12192418"/>
              <a:gd name="connsiteY40" fmla="*/ 236809 h 5095933"/>
              <a:gd name="connsiteX41" fmla="*/ 11084690 w 12192418"/>
              <a:gd name="connsiteY41" fmla="*/ 194772 h 5095933"/>
              <a:gd name="connsiteX42" fmla="*/ 11362661 w 12192418"/>
              <a:gd name="connsiteY42" fmla="*/ 153085 h 5095933"/>
              <a:gd name="connsiteX43" fmla="*/ 11639412 w 12192418"/>
              <a:gd name="connsiteY43" fmla="*/ 104392 h 5095933"/>
              <a:gd name="connsiteX44" fmla="*/ 11914945 w 12192418"/>
              <a:gd name="connsiteY44" fmla="*/ 54648 h 5095933"/>
              <a:gd name="connsiteX45" fmla="*/ 12191696 w 12192418"/>
              <a:gd name="connsiteY45" fmla="*/ 2452 h 5095933"/>
              <a:gd name="connsiteX46" fmla="*/ 12191696 w 12192418"/>
              <a:gd name="connsiteY46" fmla="*/ 2109542 h 5095933"/>
              <a:gd name="connsiteX47" fmla="*/ 12191999 w 12192418"/>
              <a:gd name="connsiteY47" fmla="*/ 2109542 h 5095933"/>
              <a:gd name="connsiteX48" fmla="*/ 12191999 w 12192418"/>
              <a:gd name="connsiteY48" fmla="*/ 2802467 h 5095933"/>
              <a:gd name="connsiteX49" fmla="*/ 12192418 w 12192418"/>
              <a:gd name="connsiteY49" fmla="*/ 2802467 h 5095933"/>
              <a:gd name="connsiteX50" fmla="*/ 12192418 w 12192418"/>
              <a:gd name="connsiteY50" fmla="*/ 5095933 h 5095933"/>
              <a:gd name="connsiteX51" fmla="*/ 1 w 12192418"/>
              <a:gd name="connsiteY51" fmla="*/ 5095933 h 5095933"/>
              <a:gd name="connsiteX52" fmla="*/ 1 w 12192418"/>
              <a:gd name="connsiteY52" fmla="*/ 4074529 h 5095933"/>
              <a:gd name="connsiteX53" fmla="*/ 0 w 12192418"/>
              <a:gd name="connsiteY53" fmla="*/ 4074529 h 5095933"/>
              <a:gd name="connsiteX54" fmla="*/ 0 w 12192418"/>
              <a:gd name="connsiteY54" fmla="*/ 2109542 h 5095933"/>
              <a:gd name="connsiteX55" fmla="*/ 1 w 12192418"/>
              <a:gd name="connsiteY55" fmla="*/ 2109542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l="l" t="t" r="r" b="b"/>
            <a:pathLst>
              <a:path w="12192418" h="5095933">
                <a:moveTo>
                  <a:pt x="1" y="0"/>
                </a:moveTo>
                <a:lnTo>
                  <a:pt x="71932" y="12261"/>
                </a:lnTo>
                <a:lnTo>
                  <a:pt x="282849" y="48343"/>
                </a:lnTo>
                <a:lnTo>
                  <a:pt x="436464" y="73565"/>
                </a:lnTo>
                <a:lnTo>
                  <a:pt x="619339" y="100188"/>
                </a:lnTo>
                <a:lnTo>
                  <a:pt x="836351" y="132066"/>
                </a:lnTo>
                <a:lnTo>
                  <a:pt x="1076528" y="165696"/>
                </a:lnTo>
                <a:lnTo>
                  <a:pt x="1347184" y="201077"/>
                </a:lnTo>
                <a:lnTo>
                  <a:pt x="1642223" y="238560"/>
                </a:lnTo>
                <a:lnTo>
                  <a:pt x="1962864" y="276043"/>
                </a:lnTo>
                <a:lnTo>
                  <a:pt x="2304232" y="314227"/>
                </a:lnTo>
                <a:lnTo>
                  <a:pt x="2672421" y="349608"/>
                </a:lnTo>
                <a:lnTo>
                  <a:pt x="3057678" y="383588"/>
                </a:lnTo>
                <a:lnTo>
                  <a:pt x="3464881" y="414415"/>
                </a:lnTo>
                <a:lnTo>
                  <a:pt x="3889152" y="443841"/>
                </a:lnTo>
                <a:lnTo>
                  <a:pt x="4331710" y="471515"/>
                </a:lnTo>
                <a:lnTo>
                  <a:pt x="4558476" y="481324"/>
                </a:lnTo>
                <a:lnTo>
                  <a:pt x="4790118" y="492183"/>
                </a:lnTo>
                <a:lnTo>
                  <a:pt x="5025418" y="502342"/>
                </a:lnTo>
                <a:lnTo>
                  <a:pt x="5261937" y="508998"/>
                </a:lnTo>
                <a:lnTo>
                  <a:pt x="5503332" y="514953"/>
                </a:lnTo>
                <a:lnTo>
                  <a:pt x="5747167" y="521259"/>
                </a:lnTo>
                <a:lnTo>
                  <a:pt x="5995877" y="525463"/>
                </a:lnTo>
                <a:lnTo>
                  <a:pt x="6247026" y="525463"/>
                </a:lnTo>
                <a:lnTo>
                  <a:pt x="6500613" y="527565"/>
                </a:lnTo>
                <a:lnTo>
                  <a:pt x="6756639" y="525463"/>
                </a:lnTo>
                <a:lnTo>
                  <a:pt x="7016322" y="521259"/>
                </a:lnTo>
                <a:lnTo>
                  <a:pt x="7276005" y="517406"/>
                </a:lnTo>
                <a:lnTo>
                  <a:pt x="7539345" y="508998"/>
                </a:lnTo>
                <a:lnTo>
                  <a:pt x="7805124" y="500241"/>
                </a:lnTo>
                <a:lnTo>
                  <a:pt x="8070903" y="490082"/>
                </a:lnTo>
                <a:lnTo>
                  <a:pt x="8339121" y="475719"/>
                </a:lnTo>
                <a:lnTo>
                  <a:pt x="8609776" y="458554"/>
                </a:lnTo>
                <a:lnTo>
                  <a:pt x="8881651" y="442089"/>
                </a:lnTo>
                <a:lnTo>
                  <a:pt x="9153526" y="421071"/>
                </a:lnTo>
                <a:lnTo>
                  <a:pt x="9429058" y="395849"/>
                </a:lnTo>
                <a:lnTo>
                  <a:pt x="9700933" y="370626"/>
                </a:lnTo>
                <a:lnTo>
                  <a:pt x="9977684" y="341551"/>
                </a:lnTo>
                <a:lnTo>
                  <a:pt x="10255655" y="309673"/>
                </a:lnTo>
                <a:lnTo>
                  <a:pt x="10529968" y="276043"/>
                </a:lnTo>
                <a:lnTo>
                  <a:pt x="10807939" y="236809"/>
                </a:lnTo>
                <a:lnTo>
                  <a:pt x="11084690" y="194772"/>
                </a:lnTo>
                <a:lnTo>
                  <a:pt x="11362661" y="153085"/>
                </a:lnTo>
                <a:lnTo>
                  <a:pt x="11639412" y="104392"/>
                </a:lnTo>
                <a:lnTo>
                  <a:pt x="11914945" y="54648"/>
                </a:lnTo>
                <a:lnTo>
                  <a:pt x="12191696" y="2452"/>
                </a:lnTo>
                <a:lnTo>
                  <a:pt x="12191696" y="2109542"/>
                </a:lnTo>
                <a:lnTo>
                  <a:pt x="12191999" y="2109542"/>
                </a:lnTo>
                <a:lnTo>
                  <a:pt x="12191999" y="2802467"/>
                </a:lnTo>
                <a:lnTo>
                  <a:pt x="12192418" y="2802467"/>
                </a:lnTo>
                <a:lnTo>
                  <a:pt x="12192418" y="5095933"/>
                </a:lnTo>
                <a:lnTo>
                  <a:pt x="1" y="5095933"/>
                </a:lnTo>
                <a:lnTo>
                  <a:pt x="1" y="4074529"/>
                </a:lnTo>
                <a:lnTo>
                  <a:pt x="0" y="4074529"/>
                </a:lnTo>
                <a:lnTo>
                  <a:pt x="0" y="2109542"/>
                </a:lnTo>
                <a:lnTo>
                  <a:pt x="1" y="2109542"/>
                </a:lnTo>
                <a:close/>
              </a:path>
            </a:pathLst>
          </a:custGeom>
          <a:solidFill>
            <a:schemeClr val="bg1"/>
          </a:solidFill>
          <a:ln>
            <a:noFill/>
          </a:ln>
        </p:spPr>
        <p:txBody>
          <a:bodyPr/>
          <a:lstStyle/>
          <a:p>
            <a:endParaRPr lang="en-US"/>
          </a:p>
        </p:txBody>
      </p:sp>
      <p:graphicFrame>
        <p:nvGraphicFramePr>
          <p:cNvPr id="27" name="Content Placeholder 2">
            <a:extLst>
              <a:ext uri="{FF2B5EF4-FFF2-40B4-BE49-F238E27FC236}">
                <a16:creationId xmlns:a16="http://schemas.microsoft.com/office/drawing/2014/main" id="{DCE05237-72AA-B99A-E683-FD2DB936AF0B}"/>
              </a:ext>
            </a:extLst>
          </p:cNvPr>
          <p:cNvGraphicFramePr>
            <a:graphicFrameLocks noGrp="1"/>
          </p:cNvGraphicFramePr>
          <p:nvPr>
            <p:ph idx="1"/>
            <p:extLst>
              <p:ext uri="{D42A27DB-BD31-4B8C-83A1-F6EECF244321}">
                <p14:modId xmlns:p14="http://schemas.microsoft.com/office/powerpoint/2010/main" val="3046203807"/>
              </p:ext>
            </p:extLst>
          </p:nvPr>
        </p:nvGraphicFramePr>
        <p:xfrm>
          <a:off x="246158" y="2824456"/>
          <a:ext cx="11651928" cy="340427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67577460"/>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 name="Rectangle 27">
            <a:extLst>
              <a:ext uri="{FF2B5EF4-FFF2-40B4-BE49-F238E27FC236}">
                <a16:creationId xmlns:a16="http://schemas.microsoft.com/office/drawing/2014/main" id="{C8A3C342-1D03-412F-8DD3-BF519E8E0A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796AE70-466A-B161-DD1E-FAF814F5D80D}"/>
              </a:ext>
            </a:extLst>
          </p:cNvPr>
          <p:cNvSpPr>
            <a:spLocks noGrp="1"/>
          </p:cNvSpPr>
          <p:nvPr>
            <p:ph type="title"/>
          </p:nvPr>
        </p:nvSpPr>
        <p:spPr>
          <a:xfrm>
            <a:off x="648930" y="629266"/>
            <a:ext cx="6188190" cy="1622321"/>
          </a:xfrm>
        </p:spPr>
        <p:txBody>
          <a:bodyPr>
            <a:normAutofit/>
          </a:bodyPr>
          <a:lstStyle/>
          <a:p>
            <a:pPr>
              <a:lnSpc>
                <a:spcPct val="90000"/>
              </a:lnSpc>
            </a:pPr>
            <a:r>
              <a:rPr lang="en-US" sz="2600" b="1" kern="0" dirty="0">
                <a:solidFill>
                  <a:srgbClr val="EBEBEB"/>
                </a:solidFill>
                <a:effectLst/>
                <a:latin typeface="Times New Roman"/>
                <a:cs typeface="Times New Roman"/>
              </a:rPr>
              <a:t>Goal #2: Provide Comprehensive Practical Support for </a:t>
            </a:r>
            <a:r>
              <a:rPr lang="en-US" sz="2600" b="1" kern="0" dirty="0">
                <a:solidFill>
                  <a:srgbClr val="EBEBEB"/>
                </a:solidFill>
                <a:latin typeface="Times New Roman"/>
                <a:cs typeface="Times New Roman"/>
              </a:rPr>
              <a:t>Sexual Assault Victims</a:t>
            </a:r>
            <a:r>
              <a:rPr lang="en-US" sz="2600" b="1" kern="0" dirty="0">
                <a:solidFill>
                  <a:srgbClr val="EBEBEB"/>
                </a:solidFill>
                <a:effectLst/>
                <a:latin typeface="Times New Roman"/>
                <a:cs typeface="Times New Roman"/>
              </a:rPr>
              <a:t> and Families</a:t>
            </a:r>
            <a:br>
              <a:rPr lang="en-US" sz="2600" kern="100" dirty="0">
                <a:effectLst/>
                <a:latin typeface="Aptos" panose="020B0004020202020204" pitchFamily="34" charset="0"/>
                <a:cs typeface="Times New Roman" panose="02020603050405020304" pitchFamily="18" charset="0"/>
              </a:rPr>
            </a:br>
            <a:endParaRPr lang="en-US" sz="2600" dirty="0">
              <a:solidFill>
                <a:srgbClr val="EBEBEB"/>
              </a:solidFill>
            </a:endParaRPr>
          </a:p>
        </p:txBody>
      </p:sp>
      <p:sp>
        <p:nvSpPr>
          <p:cNvPr id="30" name="Freeform 31">
            <a:extLst>
              <a:ext uri="{FF2B5EF4-FFF2-40B4-BE49-F238E27FC236}">
                <a16:creationId xmlns:a16="http://schemas.microsoft.com/office/drawing/2014/main" id="{81CC9B02-E087-4350-AEBD-2C3CF001AF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015974" y="-1"/>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bg1">
              <a:alpha val="20000"/>
            </a:schemeClr>
          </a:solidFill>
          <a:ln>
            <a:noFill/>
          </a:ln>
        </p:spPr>
        <p:txBody>
          <a:bodyPr rtlCol="0" anchor="ctr"/>
          <a:lstStyle/>
          <a:p>
            <a:pPr algn="ctr"/>
            <a:endParaRPr lang="en-US"/>
          </a:p>
        </p:txBody>
      </p:sp>
      <p:sp useBgFill="1">
        <p:nvSpPr>
          <p:cNvPr id="32" name="Freeform: Shape 31">
            <a:extLst>
              <a:ext uri="{FF2B5EF4-FFF2-40B4-BE49-F238E27FC236}">
                <a16:creationId xmlns:a16="http://schemas.microsoft.com/office/drawing/2014/main" id="{AC3BF0FA-36FA-4CE9-840E-F7C3A8F16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6281796" y="947378"/>
            <a:ext cx="6858001" cy="4963245"/>
          </a:xfrm>
          <a:custGeom>
            <a:avLst/>
            <a:gdLst>
              <a:gd name="connsiteX0" fmla="*/ 6858001 w 6858001"/>
              <a:gd name="connsiteY0" fmla="*/ 1177 h 4963245"/>
              <a:gd name="connsiteX1" fmla="*/ 6858001 w 6858001"/>
              <a:gd name="connsiteY1" fmla="*/ 1344715 h 4963245"/>
              <a:gd name="connsiteX2" fmla="*/ 6858000 w 6858001"/>
              <a:gd name="connsiteY2" fmla="*/ 1344715 h 4963245"/>
              <a:gd name="connsiteX3" fmla="*/ 6858000 w 6858001"/>
              <a:gd name="connsiteY3" fmla="*/ 4963245 h 4963245"/>
              <a:gd name="connsiteX4" fmla="*/ 0 w 6858001"/>
              <a:gd name="connsiteY4" fmla="*/ 4963244 h 4963245"/>
              <a:gd name="connsiteX5" fmla="*/ 0 w 6858001"/>
              <a:gd name="connsiteY5" fmla="*/ 900697 h 4963245"/>
              <a:gd name="connsiteX6" fmla="*/ 1 w 6858001"/>
              <a:gd name="connsiteY6" fmla="*/ 900697 h 4963245"/>
              <a:gd name="connsiteX7" fmla="*/ 1 w 6858001"/>
              <a:gd name="connsiteY7" fmla="*/ 0 h 4963245"/>
              <a:gd name="connsiteX8" fmla="*/ 40463 w 6858001"/>
              <a:gd name="connsiteY8" fmla="*/ 5883 h 4963245"/>
              <a:gd name="connsiteX9" fmla="*/ 159107 w 6858001"/>
              <a:gd name="connsiteY9" fmla="*/ 23196 h 4963245"/>
              <a:gd name="connsiteX10" fmla="*/ 245518 w 6858001"/>
              <a:gd name="connsiteY10" fmla="*/ 35299 h 4963245"/>
              <a:gd name="connsiteX11" fmla="*/ 348388 w 6858001"/>
              <a:gd name="connsiteY11" fmla="*/ 48073 h 4963245"/>
              <a:gd name="connsiteX12" fmla="*/ 470460 w 6858001"/>
              <a:gd name="connsiteY12" fmla="*/ 63369 h 4963245"/>
              <a:gd name="connsiteX13" fmla="*/ 605563 w 6858001"/>
              <a:gd name="connsiteY13" fmla="*/ 79506 h 4963245"/>
              <a:gd name="connsiteX14" fmla="*/ 757810 w 6858001"/>
              <a:gd name="connsiteY14" fmla="*/ 96483 h 4963245"/>
              <a:gd name="connsiteX15" fmla="*/ 923774 w 6858001"/>
              <a:gd name="connsiteY15" fmla="*/ 114469 h 4963245"/>
              <a:gd name="connsiteX16" fmla="*/ 1104139 w 6858001"/>
              <a:gd name="connsiteY16" fmla="*/ 132454 h 4963245"/>
              <a:gd name="connsiteX17" fmla="*/ 1296163 w 6858001"/>
              <a:gd name="connsiteY17" fmla="*/ 150776 h 4963245"/>
              <a:gd name="connsiteX18" fmla="*/ 1503275 w 6858001"/>
              <a:gd name="connsiteY18" fmla="*/ 167753 h 4963245"/>
              <a:gd name="connsiteX19" fmla="*/ 1719988 w 6858001"/>
              <a:gd name="connsiteY19" fmla="*/ 184058 h 4963245"/>
              <a:gd name="connsiteX20" fmla="*/ 1949045 w 6858001"/>
              <a:gd name="connsiteY20" fmla="*/ 198849 h 4963245"/>
              <a:gd name="connsiteX21" fmla="*/ 2187703 w 6858001"/>
              <a:gd name="connsiteY21" fmla="*/ 212969 h 4963245"/>
              <a:gd name="connsiteX22" fmla="*/ 2436649 w 6858001"/>
              <a:gd name="connsiteY22" fmla="*/ 226248 h 4963245"/>
              <a:gd name="connsiteX23" fmla="*/ 2564208 w 6858001"/>
              <a:gd name="connsiteY23" fmla="*/ 230955 h 4963245"/>
              <a:gd name="connsiteX24" fmla="*/ 2694509 w 6858001"/>
              <a:gd name="connsiteY24" fmla="*/ 236165 h 4963245"/>
              <a:gd name="connsiteX25" fmla="*/ 2826868 w 6858001"/>
              <a:gd name="connsiteY25" fmla="*/ 241040 h 4963245"/>
              <a:gd name="connsiteX26" fmla="*/ 2959914 w 6858001"/>
              <a:gd name="connsiteY26" fmla="*/ 244234 h 4963245"/>
              <a:gd name="connsiteX27" fmla="*/ 3095702 w 6858001"/>
              <a:gd name="connsiteY27" fmla="*/ 247091 h 4963245"/>
              <a:gd name="connsiteX28" fmla="*/ 3232862 w 6858001"/>
              <a:gd name="connsiteY28" fmla="*/ 250117 h 4963245"/>
              <a:gd name="connsiteX29" fmla="*/ 3372765 w 6858001"/>
              <a:gd name="connsiteY29" fmla="*/ 252134 h 4963245"/>
              <a:gd name="connsiteX30" fmla="*/ 3514040 w 6858001"/>
              <a:gd name="connsiteY30" fmla="*/ 252134 h 4963245"/>
              <a:gd name="connsiteX31" fmla="*/ 3656686 w 6858001"/>
              <a:gd name="connsiteY31" fmla="*/ 253142 h 4963245"/>
              <a:gd name="connsiteX32" fmla="*/ 3800704 w 6858001"/>
              <a:gd name="connsiteY32" fmla="*/ 252134 h 4963245"/>
              <a:gd name="connsiteX33" fmla="*/ 3946780 w 6858001"/>
              <a:gd name="connsiteY33" fmla="*/ 250117 h 4963245"/>
              <a:gd name="connsiteX34" fmla="*/ 4092855 w 6858001"/>
              <a:gd name="connsiteY34" fmla="*/ 248268 h 4963245"/>
              <a:gd name="connsiteX35" fmla="*/ 4240988 w 6858001"/>
              <a:gd name="connsiteY35" fmla="*/ 244234 h 4963245"/>
              <a:gd name="connsiteX36" fmla="*/ 4390492 w 6858001"/>
              <a:gd name="connsiteY36" fmla="*/ 240032 h 4963245"/>
              <a:gd name="connsiteX37" fmla="*/ 4539997 w 6858001"/>
              <a:gd name="connsiteY37" fmla="*/ 235157 h 4963245"/>
              <a:gd name="connsiteX38" fmla="*/ 4690873 w 6858001"/>
              <a:gd name="connsiteY38" fmla="*/ 228266 h 4963245"/>
              <a:gd name="connsiteX39" fmla="*/ 4843120 w 6858001"/>
              <a:gd name="connsiteY39" fmla="*/ 220029 h 4963245"/>
              <a:gd name="connsiteX40" fmla="*/ 4996054 w 6858001"/>
              <a:gd name="connsiteY40" fmla="*/ 212129 h 4963245"/>
              <a:gd name="connsiteX41" fmla="*/ 5148987 w 6858001"/>
              <a:gd name="connsiteY41" fmla="*/ 202044 h 4963245"/>
              <a:gd name="connsiteX42" fmla="*/ 5303978 w 6858001"/>
              <a:gd name="connsiteY42" fmla="*/ 189941 h 4963245"/>
              <a:gd name="connsiteX43" fmla="*/ 5456911 w 6858001"/>
              <a:gd name="connsiteY43" fmla="*/ 177839 h 4963245"/>
              <a:gd name="connsiteX44" fmla="*/ 5612588 w 6858001"/>
              <a:gd name="connsiteY44" fmla="*/ 163887 h 4963245"/>
              <a:gd name="connsiteX45" fmla="*/ 5768950 w 6858001"/>
              <a:gd name="connsiteY45" fmla="*/ 148591 h 4963245"/>
              <a:gd name="connsiteX46" fmla="*/ 5923255 w 6858001"/>
              <a:gd name="connsiteY46" fmla="*/ 132455 h 4963245"/>
              <a:gd name="connsiteX47" fmla="*/ 6079618 w 6858001"/>
              <a:gd name="connsiteY47" fmla="*/ 113629 h 4963245"/>
              <a:gd name="connsiteX48" fmla="*/ 6235294 w 6858001"/>
              <a:gd name="connsiteY48" fmla="*/ 93458 h 4963245"/>
              <a:gd name="connsiteX49" fmla="*/ 6391657 w 6858001"/>
              <a:gd name="connsiteY49" fmla="*/ 73455 h 4963245"/>
              <a:gd name="connsiteX50" fmla="*/ 6547333 w 6858001"/>
              <a:gd name="connsiteY50" fmla="*/ 50091 h 4963245"/>
              <a:gd name="connsiteX51" fmla="*/ 6702324 w 6858001"/>
              <a:gd name="connsiteY51" fmla="*/ 26222 h 4963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858001" h="4963245">
                <a:moveTo>
                  <a:pt x="6858001" y="1177"/>
                </a:moveTo>
                <a:lnTo>
                  <a:pt x="6858001" y="1344715"/>
                </a:lnTo>
                <a:lnTo>
                  <a:pt x="6858000" y="1344715"/>
                </a:lnTo>
                <a:lnTo>
                  <a:pt x="6858000" y="4963245"/>
                </a:lnTo>
                <a:lnTo>
                  <a:pt x="0" y="4963244"/>
                </a:lnTo>
                <a:lnTo>
                  <a:pt x="0" y="900697"/>
                </a:lnTo>
                <a:lnTo>
                  <a:pt x="1" y="900697"/>
                </a:lnTo>
                <a:lnTo>
                  <a:pt x="1" y="0"/>
                </a:lnTo>
                <a:lnTo>
                  <a:pt x="40463" y="5883"/>
                </a:lnTo>
                <a:lnTo>
                  <a:pt x="159107" y="23196"/>
                </a:lnTo>
                <a:lnTo>
                  <a:pt x="245518" y="35299"/>
                </a:lnTo>
                <a:lnTo>
                  <a:pt x="348388" y="48073"/>
                </a:lnTo>
                <a:lnTo>
                  <a:pt x="470460" y="63369"/>
                </a:lnTo>
                <a:lnTo>
                  <a:pt x="605563" y="79506"/>
                </a:lnTo>
                <a:lnTo>
                  <a:pt x="757810" y="96483"/>
                </a:lnTo>
                <a:lnTo>
                  <a:pt x="923774" y="114469"/>
                </a:lnTo>
                <a:lnTo>
                  <a:pt x="1104139" y="132454"/>
                </a:lnTo>
                <a:lnTo>
                  <a:pt x="1296163" y="150776"/>
                </a:lnTo>
                <a:lnTo>
                  <a:pt x="1503275" y="167753"/>
                </a:lnTo>
                <a:lnTo>
                  <a:pt x="1719988" y="184058"/>
                </a:lnTo>
                <a:lnTo>
                  <a:pt x="1949045" y="198849"/>
                </a:lnTo>
                <a:lnTo>
                  <a:pt x="2187703" y="212969"/>
                </a:lnTo>
                <a:lnTo>
                  <a:pt x="2436649" y="226248"/>
                </a:lnTo>
                <a:lnTo>
                  <a:pt x="2564208" y="230955"/>
                </a:lnTo>
                <a:lnTo>
                  <a:pt x="2694509" y="236165"/>
                </a:lnTo>
                <a:lnTo>
                  <a:pt x="2826868" y="241040"/>
                </a:lnTo>
                <a:lnTo>
                  <a:pt x="2959914" y="244234"/>
                </a:lnTo>
                <a:lnTo>
                  <a:pt x="3095702" y="247091"/>
                </a:lnTo>
                <a:lnTo>
                  <a:pt x="3232862" y="250117"/>
                </a:lnTo>
                <a:lnTo>
                  <a:pt x="3372765" y="252134"/>
                </a:lnTo>
                <a:lnTo>
                  <a:pt x="3514040" y="252134"/>
                </a:lnTo>
                <a:lnTo>
                  <a:pt x="3656686" y="253142"/>
                </a:lnTo>
                <a:lnTo>
                  <a:pt x="3800704" y="252134"/>
                </a:lnTo>
                <a:lnTo>
                  <a:pt x="3946780" y="250117"/>
                </a:lnTo>
                <a:lnTo>
                  <a:pt x="4092855" y="248268"/>
                </a:lnTo>
                <a:lnTo>
                  <a:pt x="4240988" y="244234"/>
                </a:lnTo>
                <a:lnTo>
                  <a:pt x="4390492" y="240032"/>
                </a:lnTo>
                <a:lnTo>
                  <a:pt x="4539997" y="235157"/>
                </a:lnTo>
                <a:lnTo>
                  <a:pt x="4690873" y="228266"/>
                </a:lnTo>
                <a:lnTo>
                  <a:pt x="4843120" y="220029"/>
                </a:lnTo>
                <a:lnTo>
                  <a:pt x="4996054" y="212129"/>
                </a:lnTo>
                <a:lnTo>
                  <a:pt x="5148987" y="202044"/>
                </a:lnTo>
                <a:lnTo>
                  <a:pt x="5303978" y="189941"/>
                </a:lnTo>
                <a:lnTo>
                  <a:pt x="5456911" y="177839"/>
                </a:lnTo>
                <a:lnTo>
                  <a:pt x="5612588" y="163887"/>
                </a:lnTo>
                <a:lnTo>
                  <a:pt x="5768950" y="148591"/>
                </a:lnTo>
                <a:lnTo>
                  <a:pt x="5923255" y="132455"/>
                </a:lnTo>
                <a:lnTo>
                  <a:pt x="6079618" y="113629"/>
                </a:lnTo>
                <a:lnTo>
                  <a:pt x="6235294" y="93458"/>
                </a:lnTo>
                <a:lnTo>
                  <a:pt x="6391657" y="73455"/>
                </a:lnTo>
                <a:lnTo>
                  <a:pt x="6547333" y="50091"/>
                </a:lnTo>
                <a:lnTo>
                  <a:pt x="6702324" y="26222"/>
                </a:lnTo>
                <a:close/>
              </a:path>
            </a:pathLst>
          </a:custGeom>
          <a:ln>
            <a:noFill/>
          </a:ln>
        </p:spPr>
        <p:txBody>
          <a:bodyPr/>
          <a:lstStyle/>
          <a:p>
            <a:endParaRPr lang="en-US"/>
          </a:p>
        </p:txBody>
      </p:sp>
      <p:pic>
        <p:nvPicPr>
          <p:cNvPr id="7" name="Graphic 6" descr="Connections">
            <a:extLst>
              <a:ext uri="{FF2B5EF4-FFF2-40B4-BE49-F238E27FC236}">
                <a16:creationId xmlns:a16="http://schemas.microsoft.com/office/drawing/2014/main" id="{6C004A57-F677-F71A-B0FA-92074057EA0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329092" y="1568941"/>
            <a:ext cx="4863117" cy="4863117"/>
          </a:xfrm>
          <a:prstGeom prst="rect">
            <a:avLst/>
          </a:prstGeom>
          <a:effectLst/>
        </p:spPr>
      </p:pic>
      <p:sp>
        <p:nvSpPr>
          <p:cNvPr id="34" name="Rectangle 33">
            <a:extLst>
              <a:ext uri="{FF2B5EF4-FFF2-40B4-BE49-F238E27FC236}">
                <a16:creationId xmlns:a16="http://schemas.microsoft.com/office/drawing/2014/main" id="{D6F18ACE-6E82-4ADC-8A2F-A1771B309B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4244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 name="Content Placeholder 2">
            <a:extLst>
              <a:ext uri="{FF2B5EF4-FFF2-40B4-BE49-F238E27FC236}">
                <a16:creationId xmlns:a16="http://schemas.microsoft.com/office/drawing/2014/main" id="{E0E441D5-79A5-E693-B3B6-4BB4AE9CF59B}"/>
              </a:ext>
            </a:extLst>
          </p:cNvPr>
          <p:cNvSpPr>
            <a:spLocks noGrp="1"/>
          </p:cNvSpPr>
          <p:nvPr>
            <p:ph idx="1"/>
          </p:nvPr>
        </p:nvSpPr>
        <p:spPr>
          <a:xfrm>
            <a:off x="648930" y="2438400"/>
            <a:ext cx="6188189" cy="3785419"/>
          </a:xfrm>
        </p:spPr>
        <p:txBody>
          <a:bodyPr>
            <a:normAutofit/>
          </a:bodyPr>
          <a:lstStyle/>
          <a:p>
            <a:pPr>
              <a:lnSpc>
                <a:spcPct val="90000"/>
              </a:lnSpc>
              <a:spcBef>
                <a:spcPts val="500"/>
              </a:spcBef>
              <a:spcAft>
                <a:spcPts val="500"/>
              </a:spcAft>
            </a:pPr>
            <a:r>
              <a:rPr lang="en-US" sz="1700" b="1" kern="0" dirty="0">
                <a:solidFill>
                  <a:srgbClr val="FFFFFF"/>
                </a:solidFill>
                <a:effectLst/>
                <a:latin typeface="Times New Roman" panose="02020603050405020304" pitchFamily="18" charset="0"/>
                <a:cs typeface="Times New Roman" panose="02020603050405020304" pitchFamily="18" charset="0"/>
              </a:rPr>
              <a:t>Broaden service network</a:t>
            </a:r>
            <a:endParaRPr lang="en-US" sz="1700" kern="100" dirty="0">
              <a:solidFill>
                <a:srgbClr val="FFFFFF"/>
              </a:solidFill>
              <a:effectLst/>
              <a:latin typeface="Aptos" panose="020B0004020202020204" pitchFamily="34" charset="0"/>
              <a:cs typeface="Times New Roman" panose="02020603050405020304" pitchFamily="18" charset="0"/>
            </a:endParaRPr>
          </a:p>
          <a:p>
            <a:pPr marL="342900" lvl="0" indent="-342900">
              <a:lnSpc>
                <a:spcPct val="90000"/>
              </a:lnSpc>
              <a:spcBef>
                <a:spcPts val="500"/>
              </a:spcBef>
              <a:spcAft>
                <a:spcPts val="500"/>
              </a:spcAft>
              <a:buFont typeface="Symbol" panose="05050102010706020507" pitchFamily="18" charset="2"/>
              <a:buChar char=""/>
              <a:tabLst>
                <a:tab pos="457200" algn="l"/>
              </a:tabLst>
            </a:pPr>
            <a:r>
              <a:rPr lang="en-US" sz="1700" kern="0" dirty="0">
                <a:solidFill>
                  <a:srgbClr val="FFFFFF"/>
                </a:solidFill>
                <a:effectLst/>
                <a:latin typeface="Times New Roman" panose="02020603050405020304" pitchFamily="18" charset="0"/>
                <a:cs typeface="Times New Roman" panose="02020603050405020304" pitchFamily="18" charset="0"/>
              </a:rPr>
              <a:t>Expand referral partnerships.</a:t>
            </a:r>
            <a:endParaRPr lang="en-US" sz="1700" kern="100" dirty="0">
              <a:solidFill>
                <a:srgbClr val="FFFFFF"/>
              </a:solidFill>
              <a:effectLst/>
              <a:latin typeface="Aptos" panose="020B0004020202020204" pitchFamily="34" charset="0"/>
              <a:cs typeface="Times New Roman" panose="02020603050405020304" pitchFamily="18" charset="0"/>
            </a:endParaRPr>
          </a:p>
          <a:p>
            <a:pPr marL="342900" lvl="0" indent="-342900">
              <a:lnSpc>
                <a:spcPct val="90000"/>
              </a:lnSpc>
              <a:spcBef>
                <a:spcPts val="500"/>
              </a:spcBef>
              <a:spcAft>
                <a:spcPts val="500"/>
              </a:spcAft>
              <a:buFont typeface="Symbol" panose="05050102010706020507" pitchFamily="18" charset="2"/>
              <a:buChar char=""/>
              <a:tabLst>
                <a:tab pos="457200" algn="l"/>
              </a:tabLst>
            </a:pPr>
            <a:r>
              <a:rPr lang="en-US" sz="1700" kern="0" dirty="0">
                <a:solidFill>
                  <a:srgbClr val="FFFFFF"/>
                </a:solidFill>
                <a:effectLst/>
                <a:latin typeface="Times New Roman" panose="02020603050405020304" pitchFamily="18" charset="0"/>
                <a:cs typeface="Times New Roman" panose="02020603050405020304" pitchFamily="18" charset="0"/>
              </a:rPr>
              <a:t>Build external partnerships with service providers such as mental health professionals, court personnel, and transportation services.</a:t>
            </a:r>
            <a:endParaRPr lang="en-US" sz="1700" kern="100" dirty="0">
              <a:solidFill>
                <a:srgbClr val="FFFFFF"/>
              </a:solidFill>
              <a:effectLst/>
              <a:latin typeface="Aptos" panose="020B0004020202020204" pitchFamily="34" charset="0"/>
              <a:cs typeface="Times New Roman" panose="02020603050405020304" pitchFamily="18" charset="0"/>
            </a:endParaRPr>
          </a:p>
          <a:p>
            <a:pPr marL="342900" lvl="0" indent="-342900">
              <a:lnSpc>
                <a:spcPct val="90000"/>
              </a:lnSpc>
              <a:spcBef>
                <a:spcPts val="500"/>
              </a:spcBef>
              <a:spcAft>
                <a:spcPts val="500"/>
              </a:spcAft>
              <a:buFont typeface="Symbol" panose="05050102010706020507" pitchFamily="18" charset="2"/>
              <a:buChar char=""/>
              <a:tabLst>
                <a:tab pos="457200" algn="l"/>
              </a:tabLst>
            </a:pPr>
            <a:r>
              <a:rPr lang="en-US" sz="1700" kern="0" dirty="0">
                <a:solidFill>
                  <a:srgbClr val="FFFFFF"/>
                </a:solidFill>
                <a:effectLst/>
                <a:latin typeface="Times New Roman" panose="02020603050405020304" pitchFamily="18" charset="0"/>
                <a:cs typeface="Times New Roman" panose="02020603050405020304" pitchFamily="18" charset="0"/>
              </a:rPr>
              <a:t>Utilize an integrated care perspective to reduce the victim’s burden by streamlining services from multiple providers.</a:t>
            </a:r>
            <a:endParaRPr lang="en-US" sz="1700" kern="100" dirty="0">
              <a:solidFill>
                <a:srgbClr val="FFFFFF"/>
              </a:solidFill>
              <a:effectLst/>
              <a:latin typeface="Aptos" panose="020B0004020202020204" pitchFamily="34" charset="0"/>
              <a:cs typeface="Times New Roman" panose="02020603050405020304" pitchFamily="18" charset="0"/>
            </a:endParaRPr>
          </a:p>
          <a:p>
            <a:pPr marL="342900" lvl="0" indent="-342900">
              <a:lnSpc>
                <a:spcPct val="90000"/>
              </a:lnSpc>
              <a:spcBef>
                <a:spcPts val="500"/>
              </a:spcBef>
              <a:spcAft>
                <a:spcPts val="500"/>
              </a:spcAft>
              <a:buFont typeface="Symbol" panose="05050102010706020507" pitchFamily="18" charset="2"/>
              <a:buChar char=""/>
              <a:tabLst>
                <a:tab pos="457200" algn="l"/>
              </a:tabLst>
            </a:pPr>
            <a:r>
              <a:rPr lang="en-US" sz="1700" kern="0" dirty="0">
                <a:solidFill>
                  <a:srgbClr val="FFFFFF"/>
                </a:solidFill>
                <a:effectLst/>
                <a:latin typeface="Times New Roman" panose="02020603050405020304" pitchFamily="18" charset="0"/>
                <a:cs typeface="Times New Roman" panose="02020603050405020304" pitchFamily="18" charset="0"/>
              </a:rPr>
              <a:t>Provide training for referral partners in culturally competent, trauma-informed care.</a:t>
            </a:r>
            <a:endParaRPr lang="en-US" sz="1700" kern="100" dirty="0">
              <a:solidFill>
                <a:srgbClr val="FFFFFF"/>
              </a:solidFill>
              <a:effectLst/>
              <a:latin typeface="Aptos" panose="020B0004020202020204" pitchFamily="34" charset="0"/>
              <a:cs typeface="Times New Roman" panose="02020603050405020304" pitchFamily="18" charset="0"/>
            </a:endParaRPr>
          </a:p>
          <a:p>
            <a:pPr marL="342900" lvl="0" indent="-342900">
              <a:lnSpc>
                <a:spcPct val="90000"/>
              </a:lnSpc>
              <a:spcBef>
                <a:spcPts val="500"/>
              </a:spcBef>
              <a:spcAft>
                <a:spcPts val="500"/>
              </a:spcAft>
              <a:buFont typeface="Symbol" panose="05050102010706020507" pitchFamily="18" charset="2"/>
              <a:buChar char=""/>
              <a:tabLst>
                <a:tab pos="457200" algn="l"/>
              </a:tabLst>
            </a:pPr>
            <a:r>
              <a:rPr lang="en-US" sz="1700" kern="0" dirty="0">
                <a:solidFill>
                  <a:srgbClr val="FFFFFF"/>
                </a:solidFill>
                <a:effectLst/>
                <a:latin typeface="Times New Roman" panose="02020603050405020304" pitchFamily="18" charset="0"/>
                <a:cs typeface="Times New Roman" panose="02020603050405020304" pitchFamily="18" charset="0"/>
              </a:rPr>
              <a:t>Monitor and improve advocacy processes for efficiency, responsiveness, and victim-centered care.</a:t>
            </a:r>
            <a:endParaRPr lang="en-US" sz="1700" kern="100" dirty="0">
              <a:solidFill>
                <a:srgbClr val="FFFFFF"/>
              </a:solidFill>
              <a:effectLst/>
              <a:latin typeface="Aptos" panose="020B0004020202020204" pitchFamily="34" charset="0"/>
              <a:cs typeface="Times New Roman" panose="02020603050405020304" pitchFamily="18" charset="0"/>
            </a:endParaRPr>
          </a:p>
          <a:p>
            <a:pPr>
              <a:lnSpc>
                <a:spcPct val="90000"/>
              </a:lnSpc>
            </a:pPr>
            <a:endParaRPr lang="en-US" sz="1700" dirty="0">
              <a:solidFill>
                <a:srgbClr val="FFFFFF"/>
              </a:solidFill>
            </a:endParaRPr>
          </a:p>
        </p:txBody>
      </p:sp>
    </p:spTree>
    <p:extLst>
      <p:ext uri="{BB962C8B-B14F-4D97-AF65-F5344CB8AC3E}">
        <p14:creationId xmlns:p14="http://schemas.microsoft.com/office/powerpoint/2010/main" val="919692794"/>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pic>
        <p:nvPicPr>
          <p:cNvPr id="31" name="Picture 30">
            <a:extLst>
              <a:ext uri="{FF2B5EF4-FFF2-40B4-BE49-F238E27FC236}">
                <a16:creationId xmlns:a16="http://schemas.microsoft.com/office/drawing/2014/main" id="{5B89E5C5-A037-45B3-9D37-3658914D4799}"/>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33" name="Picture 32">
            <a:extLst>
              <a:ext uri="{FF2B5EF4-FFF2-40B4-BE49-F238E27FC236}">
                <a16:creationId xmlns:a16="http://schemas.microsoft.com/office/drawing/2014/main" id="{5ACB93B0-521E-443D-9750-AFCFDDB3E80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35" name="Oval 34">
            <a:extLst>
              <a:ext uri="{FF2B5EF4-FFF2-40B4-BE49-F238E27FC236}">
                <a16:creationId xmlns:a16="http://schemas.microsoft.com/office/drawing/2014/main" id="{DA1DAC79-DDBA-4382-9D43-6E5F685BE5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5878"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pic>
        <p:nvPicPr>
          <p:cNvPr id="37" name="Picture 36">
            <a:extLst>
              <a:ext uri="{FF2B5EF4-FFF2-40B4-BE49-F238E27FC236}">
                <a16:creationId xmlns:a16="http://schemas.microsoft.com/office/drawing/2014/main" id="{E0880F10-995F-4F01-A83B-7ECDB7BE7905}"/>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5">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39" name="Picture 38">
            <a:extLst>
              <a:ext uri="{FF2B5EF4-FFF2-40B4-BE49-F238E27FC236}">
                <a16:creationId xmlns:a16="http://schemas.microsoft.com/office/drawing/2014/main" id="{A2D49266-1F08-40F2-B0E1-1D919DCB578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6">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41" name="Rectangle 40">
            <a:extLst>
              <a:ext uri="{FF2B5EF4-FFF2-40B4-BE49-F238E27FC236}">
                <a16:creationId xmlns:a16="http://schemas.microsoft.com/office/drawing/2014/main" id="{6AACA73D-178F-4CFC-99E3-9F4FCBBDBA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43" name="Rectangle 42">
            <a:extLst>
              <a:ext uri="{FF2B5EF4-FFF2-40B4-BE49-F238E27FC236}">
                <a16:creationId xmlns:a16="http://schemas.microsoft.com/office/drawing/2014/main" id="{7B0A5210-2F29-4D85-A400-9C79B13FC1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a:extLst>
              <a:ext uri="{FF2B5EF4-FFF2-40B4-BE49-F238E27FC236}">
                <a16:creationId xmlns:a16="http://schemas.microsoft.com/office/drawing/2014/main" id="{B0611BBE-2B4A-4DA2-B8A9-CD877B8762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noFill/>
          <a:ln w="2222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a:extLst>
              <a:ext uri="{FF2B5EF4-FFF2-40B4-BE49-F238E27FC236}">
                <a16:creationId xmlns:a16="http://schemas.microsoft.com/office/drawing/2014/main" id="{91091950-5655-45D2-858E-FE8CBE07CA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8C9FE816-7392-C02F-5AED-67F46AB47EFD}"/>
              </a:ext>
            </a:extLst>
          </p:cNvPr>
          <p:cNvSpPr>
            <a:spLocks noGrp="1"/>
          </p:cNvSpPr>
          <p:nvPr>
            <p:ph type="title"/>
          </p:nvPr>
        </p:nvSpPr>
        <p:spPr>
          <a:xfrm>
            <a:off x="680321" y="2063262"/>
            <a:ext cx="3739279" cy="2661052"/>
          </a:xfrm>
        </p:spPr>
        <p:txBody>
          <a:bodyPr>
            <a:normAutofit/>
          </a:bodyPr>
          <a:lstStyle/>
          <a:p>
            <a:pPr algn="r"/>
            <a:r>
              <a:rPr lang="en-US" sz="3000" b="1" kern="0">
                <a:effectLst/>
                <a:latin typeface="Times New Roman" panose="02020603050405020304" pitchFamily="18" charset="0"/>
                <a:cs typeface="Times New Roman" panose="02020603050405020304" pitchFamily="18" charset="0"/>
              </a:rPr>
              <a:t>Goal #3: Attract and Retain Qualified Therapists to Expand Counseling Services</a:t>
            </a:r>
            <a:br>
              <a:rPr lang="en-US" sz="3000" kern="100">
                <a:effectLst/>
                <a:latin typeface="Aptos" panose="020B0004020202020204" pitchFamily="34" charset="0"/>
                <a:cs typeface="Times New Roman" panose="02020603050405020304" pitchFamily="18" charset="0"/>
              </a:rPr>
            </a:br>
            <a:endParaRPr lang="en-US" sz="3000"/>
          </a:p>
        </p:txBody>
      </p:sp>
      <p:graphicFrame>
        <p:nvGraphicFramePr>
          <p:cNvPr id="5" name="Content Placeholder 2">
            <a:extLst>
              <a:ext uri="{FF2B5EF4-FFF2-40B4-BE49-F238E27FC236}">
                <a16:creationId xmlns:a16="http://schemas.microsoft.com/office/drawing/2014/main" id="{06D66297-95A8-59EC-C735-A33514E789C6}"/>
              </a:ext>
            </a:extLst>
          </p:cNvPr>
          <p:cNvGraphicFramePr>
            <a:graphicFrameLocks noGrp="1"/>
          </p:cNvGraphicFramePr>
          <p:nvPr>
            <p:ph idx="1"/>
            <p:extLst>
              <p:ext uri="{D42A27DB-BD31-4B8C-83A1-F6EECF244321}">
                <p14:modId xmlns:p14="http://schemas.microsoft.com/office/powerpoint/2010/main" val="3401858545"/>
              </p:ext>
            </p:extLst>
          </p:nvPr>
        </p:nvGraphicFramePr>
        <p:xfrm>
          <a:off x="5437509" y="777860"/>
          <a:ext cx="5955658" cy="5385354"/>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8066659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477C0A-B379-0F08-11FB-3AF3CD553279}"/>
              </a:ext>
            </a:extLst>
          </p:cNvPr>
          <p:cNvSpPr>
            <a:spLocks noGrp="1"/>
          </p:cNvSpPr>
          <p:nvPr>
            <p:ph type="title"/>
          </p:nvPr>
        </p:nvSpPr>
        <p:spPr>
          <a:xfrm>
            <a:off x="646111" y="452718"/>
            <a:ext cx="9404723" cy="1400530"/>
          </a:xfrm>
        </p:spPr>
        <p:txBody>
          <a:bodyPr>
            <a:normAutofit/>
          </a:bodyPr>
          <a:lstStyle/>
          <a:p>
            <a:pPr>
              <a:lnSpc>
                <a:spcPct val="90000"/>
              </a:lnSpc>
              <a:spcAft>
                <a:spcPts val="800"/>
              </a:spcAft>
            </a:pPr>
            <a:r>
              <a:rPr lang="en-US" sz="2900" b="1" kern="0">
                <a:effectLst/>
                <a:latin typeface="Times New Roman" panose="02020603050405020304" pitchFamily="18" charset="0"/>
                <a:cs typeface="Times New Roman" panose="02020603050405020304" pitchFamily="18" charset="0"/>
              </a:rPr>
              <a:t>Strategy 3: Streamline Fundraising Efforts and Strengthen Team Collaboration to Increase Revenue</a:t>
            </a:r>
            <a:endParaRPr lang="en-US" sz="2900" kern="100">
              <a:effectLst/>
              <a:latin typeface="Aptos" panose="020B0004020202020204" pitchFamily="34" charset="0"/>
              <a:cs typeface="Times New Roman" panose="02020603050405020304" pitchFamily="18" charset="0"/>
            </a:endParaRPr>
          </a:p>
        </p:txBody>
      </p:sp>
      <p:graphicFrame>
        <p:nvGraphicFramePr>
          <p:cNvPr id="24" name="Content Placeholder 2">
            <a:extLst>
              <a:ext uri="{FF2B5EF4-FFF2-40B4-BE49-F238E27FC236}">
                <a16:creationId xmlns:a16="http://schemas.microsoft.com/office/drawing/2014/main" id="{859A2CB2-071F-738D-A932-B3C4B8249E1B}"/>
              </a:ext>
            </a:extLst>
          </p:cNvPr>
          <p:cNvGraphicFramePr>
            <a:graphicFrameLocks noGrp="1"/>
          </p:cNvGraphicFramePr>
          <p:nvPr>
            <p:ph idx="1"/>
            <p:extLst>
              <p:ext uri="{D42A27DB-BD31-4B8C-83A1-F6EECF244321}">
                <p14:modId xmlns:p14="http://schemas.microsoft.com/office/powerpoint/2010/main" val="377246121"/>
              </p:ext>
            </p:extLst>
          </p:nvPr>
        </p:nvGraphicFramePr>
        <p:xfrm>
          <a:off x="646111" y="2101008"/>
          <a:ext cx="9404352" cy="405643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53037712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9D38F013FF3094788DAEE3C857FFA3B" ma:contentTypeVersion="11" ma:contentTypeDescription="Create a new document." ma:contentTypeScope="" ma:versionID="a1463bda3902792aa58b319cc88f65f6">
  <xsd:schema xmlns:xsd="http://www.w3.org/2001/XMLSchema" xmlns:xs="http://www.w3.org/2001/XMLSchema" xmlns:p="http://schemas.microsoft.com/office/2006/metadata/properties" xmlns:ns3="5f871dc3-96cd-4cde-a0f0-290eb75d461f" targetNamespace="http://schemas.microsoft.com/office/2006/metadata/properties" ma:root="true" ma:fieldsID="01091a96d4dc1c6b126776dfbb3697b4" ns3:_="">
    <xsd:import namespace="5f871dc3-96cd-4cde-a0f0-290eb75d461f"/>
    <xsd:element name="properties">
      <xsd:complexType>
        <xsd:sequence>
          <xsd:element name="documentManagement">
            <xsd:complexType>
              <xsd:all>
                <xsd:element ref="ns3:MediaServiceDateTaken" minOccurs="0"/>
                <xsd:element ref="ns3:MediaServiceMetadata" minOccurs="0"/>
                <xsd:element ref="ns3:MediaServiceFastMetadata" minOccurs="0"/>
                <xsd:element ref="ns3:MediaServiceSearchProperties" minOccurs="0"/>
                <xsd:element ref="ns3:MediaServiceObjectDetectorVersions" minOccurs="0"/>
                <xsd:element ref="ns3:_activity" minOccurs="0"/>
                <xsd:element ref="ns3:MediaServiceSystemTags" minOccurs="0"/>
                <xsd:element ref="ns3:MediaServiceOCR" minOccurs="0"/>
                <xsd:element ref="ns3:MediaServiceGenerationTime" minOccurs="0"/>
                <xsd:element ref="ns3:MediaServiceEventHashCode"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f871dc3-96cd-4cde-a0f0-290eb75d461f" elementFormDefault="qualified">
    <xsd:import namespace="http://schemas.microsoft.com/office/2006/documentManagement/types"/>
    <xsd:import namespace="http://schemas.microsoft.com/office/infopath/2007/PartnerControls"/>
    <xsd:element name="MediaServiceDateTaken" ma:index="8" nillable="true" ma:displayName="MediaServiceDateTaken" ma:hidden="true" ma:indexed="true" ma:internalName="MediaServiceDateTaken" ma:readOnly="true">
      <xsd:simpleType>
        <xsd:restriction base="dms:Text"/>
      </xsd:simple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_activity" ma:index="13" nillable="true" ma:displayName="_activity" ma:hidden="true" ma:internalName="_activity">
      <xsd:simpleType>
        <xsd:restriction base="dms:Note"/>
      </xsd:simpleType>
    </xsd:element>
    <xsd:element name="MediaServiceSystemTags" ma:index="14" nillable="true" ma:displayName="MediaServiceSystemTags" ma:hidden="true" ma:internalName="MediaServiceSystemTags" ma:readOnly="true">
      <xsd:simpleType>
        <xsd:restriction base="dms:Note"/>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5f871dc3-96cd-4cde-a0f0-290eb75d461f"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420826B-6153-48C4-8D3A-35BAFE02048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f871dc3-96cd-4cde-a0f0-290eb75d461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041EE57-F325-481F-9D8C-19DC3B9C9098}">
  <ds:schemaRefs>
    <ds:schemaRef ds:uri="http://purl.org/dc/elements/1.1/"/>
    <ds:schemaRef ds:uri="http://schemas.openxmlformats.org/package/2006/metadata/core-properties"/>
    <ds:schemaRef ds:uri="http://www.w3.org/XML/1998/namespace"/>
    <ds:schemaRef ds:uri="http://schemas.microsoft.com/office/2006/metadata/properties"/>
    <ds:schemaRef ds:uri="http://schemas.microsoft.com/office/2006/documentManagement/types"/>
    <ds:schemaRef ds:uri="http://schemas.microsoft.com/office/infopath/2007/PartnerControls"/>
    <ds:schemaRef ds:uri="5f871dc3-96cd-4cde-a0f0-290eb75d461f"/>
    <ds:schemaRef ds:uri="http://purl.org/dc/dcmitype/"/>
    <ds:schemaRef ds:uri="http://purl.org/dc/terms/"/>
  </ds:schemaRefs>
</ds:datastoreItem>
</file>

<file path=customXml/itemProps3.xml><?xml version="1.0" encoding="utf-8"?>
<ds:datastoreItem xmlns:ds="http://schemas.openxmlformats.org/officeDocument/2006/customXml" ds:itemID="{0C30BC4C-644B-4CCA-88A3-2CCBC33E9CE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Ion</Template>
  <TotalTime>158</TotalTime>
  <Words>1006</Words>
  <Application>Microsoft Office PowerPoint</Application>
  <PresentationFormat>Widescreen</PresentationFormat>
  <Paragraphs>78</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Aptos</vt:lpstr>
      <vt:lpstr>Century Gothic</vt:lpstr>
      <vt:lpstr>Symbol</vt:lpstr>
      <vt:lpstr>Times New Roman</vt:lpstr>
      <vt:lpstr>Wingdings 3</vt:lpstr>
      <vt:lpstr>Ion</vt:lpstr>
      <vt:lpstr>Child and Family Services</vt:lpstr>
      <vt:lpstr>STRATEGIC EMPHASIS </vt:lpstr>
      <vt:lpstr>Strategies</vt:lpstr>
      <vt:lpstr>Strategy 1: Enhance and Diversify Counseling Center Service Lines to Meet Community Needs and Ensure Financial Sustainability</vt:lpstr>
      <vt:lpstr>Goal 1…continued..</vt:lpstr>
      <vt:lpstr>Strategy 2: Strengthen and Expand Counseling and Advocacy Services to Support Victims and Families </vt:lpstr>
      <vt:lpstr>Goal #2: Provide Comprehensive Practical Support for Sexual Assault Victims and Families </vt:lpstr>
      <vt:lpstr>Goal #3: Attract and Retain Qualified Therapists to Expand Counseling Services </vt:lpstr>
      <vt:lpstr>Strategy 3: Streamline Fundraising Efforts and Strengthen Team Collaboration to Increase Revenue</vt:lpstr>
      <vt:lpstr>Goal #2: Enhance Donor Engagement and Retention </vt:lpstr>
      <vt:lpstr>Strategy 4: Ensure Access to Mental Health Services for All, Regardless of Financial Position </vt:lpstr>
      <vt:lpstr>Goal #2: Explore Expanded Grant Opportunities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Bhavesh Kulluru</dc:creator>
  <cp:lastModifiedBy>Jill Hogenson</cp:lastModifiedBy>
  <cp:revision>26</cp:revision>
  <dcterms:created xsi:type="dcterms:W3CDTF">2025-03-04T17:16:35Z</dcterms:created>
  <dcterms:modified xsi:type="dcterms:W3CDTF">2025-03-20T13:01:58Z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0x010100E9D38F013FF3094788DAEE3C857FFA3B</vt:lpwstr>
  </property>
</Properties>
</file>